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7" r:id="rId2"/>
    <p:sldId id="256" r:id="rId3"/>
    <p:sldId id="258" r:id="rId4"/>
    <p:sldId id="284" r:id="rId5"/>
    <p:sldId id="273" r:id="rId6"/>
    <p:sldId id="259" r:id="rId7"/>
    <p:sldId id="285" r:id="rId8"/>
    <p:sldId id="289" r:id="rId9"/>
    <p:sldId id="286" r:id="rId10"/>
    <p:sldId id="287" r:id="rId11"/>
    <p:sldId id="288" r:id="rId12"/>
    <p:sldId id="290" r:id="rId13"/>
    <p:sldId id="291" r:id="rId14"/>
    <p:sldId id="295" r:id="rId15"/>
    <p:sldId id="292" r:id="rId16"/>
    <p:sldId id="293" r:id="rId17"/>
    <p:sldId id="294" r:id="rId18"/>
    <p:sldId id="283" r:id="rId19"/>
  </p:sldIdLst>
  <p:sldSz cx="9144000" cy="5219700"/>
  <p:notesSz cx="6858000" cy="9144000"/>
  <p:custDataLst>
    <p:tags r:id="rId2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5ED3"/>
    <a:srgbClr val="0462DA"/>
    <a:srgbClr val="B3D2EF"/>
    <a:srgbClr val="B4D4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1" d="100"/>
          <a:sy n="121" d="100"/>
        </p:scale>
        <p:origin x="78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45E5BF-3114-4F9F-8BAA-294684CC22E4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25488" y="1143000"/>
            <a:ext cx="54070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A33930-F588-47C0-BAA3-DD976FEE10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A33930-F588-47C0-BAA3-DD976FEE10AA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A33930-F588-47C0-BAA3-DD976FEE10A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4188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A33930-F588-47C0-BAA3-DD976FEE10A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1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A33930-F588-47C0-BAA3-DD976FEE10A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2839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A33930-F588-47C0-BAA3-DD976FEE10A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8467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A33930-F588-47C0-BAA3-DD976FEE10A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509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A33930-F588-47C0-BAA3-DD976FEE10A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382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A33930-F588-47C0-BAA3-DD976FEE10A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750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A33930-F588-47C0-BAA3-DD976FEE10A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3260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A33930-F588-47C0-BAA3-DD976FEE10AA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A33930-F588-47C0-BAA3-DD976FEE10AA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A33930-F588-47C0-BAA3-DD976FEE10AA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A33930-F588-47C0-BAA3-DD976FEE10A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853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A33930-F588-47C0-BAA3-DD976FEE10AA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A33930-F588-47C0-BAA3-DD976FEE10AA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A33930-F588-47C0-BAA3-DD976FEE10A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310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A33930-F588-47C0-BAA3-DD976FEE10A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9700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A33930-F588-47C0-BAA3-DD976FEE10A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277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54243"/>
            <a:ext cx="6858000" cy="1817229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741551"/>
            <a:ext cx="6858000" cy="126021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B96FF-A53B-4E10-AFD9-F2F1152381C3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C7927-174F-4B23-A7FC-5005ACBB0A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B96FF-A53B-4E10-AFD9-F2F1152381C3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C7927-174F-4B23-A7FC-5005ACBB0A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7901"/>
            <a:ext cx="1971675" cy="442345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7901"/>
            <a:ext cx="5800725" cy="442345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B96FF-A53B-4E10-AFD9-F2F1152381C3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C7927-174F-4B23-A7FC-5005ACBB0A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B96FF-A53B-4E10-AFD9-F2F1152381C3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C7927-174F-4B23-A7FC-5005ACBB0A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301301"/>
            <a:ext cx="7886700" cy="217125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493092"/>
            <a:ext cx="7886700" cy="114180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B96FF-A53B-4E10-AFD9-F2F1152381C3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C7927-174F-4B23-A7FC-5005ACBB0A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389503"/>
            <a:ext cx="3886200" cy="331185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89503"/>
            <a:ext cx="3886200" cy="331185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B96FF-A53B-4E10-AFD9-F2F1152381C3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C7927-174F-4B23-A7FC-5005ACBB0A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7901"/>
            <a:ext cx="7886700" cy="100890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279552"/>
            <a:ext cx="3868340" cy="6270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1906640"/>
            <a:ext cx="3868340" cy="280438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79552"/>
            <a:ext cx="3887391" cy="6270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1906640"/>
            <a:ext cx="3887391" cy="280438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B96FF-A53B-4E10-AFD9-F2F1152381C3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C7927-174F-4B23-A7FC-5005ACBB0A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B96FF-A53B-4E10-AFD9-F2F1152381C3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C7927-174F-4B23-A7FC-5005ACBB0A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B96FF-A53B-4E10-AFD9-F2F1152381C3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C7927-174F-4B23-A7FC-5005ACBB0A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7980"/>
            <a:ext cx="2949178" cy="121793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751541"/>
            <a:ext cx="4629150" cy="370937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65910"/>
            <a:ext cx="2949178" cy="290104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B96FF-A53B-4E10-AFD9-F2F1152381C3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C7927-174F-4B23-A7FC-5005ACBB0A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7980"/>
            <a:ext cx="2949178" cy="121793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51541"/>
            <a:ext cx="4629150" cy="3709370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65910"/>
            <a:ext cx="2949178" cy="290104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B96FF-A53B-4E10-AFD9-F2F1152381C3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C7927-174F-4B23-A7FC-5005ACBB0A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7901"/>
            <a:ext cx="7886700" cy="1008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89503"/>
            <a:ext cx="7886700" cy="3311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837889"/>
            <a:ext cx="2057400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CB96FF-A53B-4E10-AFD9-F2F1152381C3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37889"/>
            <a:ext cx="3086100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837889"/>
            <a:ext cx="2057400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C7927-174F-4B23-A7FC-5005ACBB0A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4.xml"/><Relationship Id="rId7" Type="http://schemas.openxmlformats.org/officeDocument/2006/relationships/image" Target="../media/image4.jpe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.jpe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1" y="1947998"/>
            <a:ext cx="9144001" cy="1735727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山大"/>
          <p:cNvPicPr>
            <a:picLocks noChangeAspect="1"/>
          </p:cNvPicPr>
          <p:nvPr/>
        </p:nvPicPr>
        <p:blipFill>
          <a:blip r:embed="rId3">
            <a:alphaModFix amt="44000"/>
          </a:blip>
          <a:srcRect t="38175" b="7701"/>
          <a:stretch>
            <a:fillRect/>
          </a:stretch>
        </p:blipFill>
        <p:spPr>
          <a:xfrm>
            <a:off x="0" y="-452755"/>
            <a:ext cx="9144000" cy="5672455"/>
          </a:xfrm>
          <a:prstGeom prst="rect">
            <a:avLst/>
          </a:prstGeom>
        </p:spPr>
      </p:pic>
      <p:pic>
        <p:nvPicPr>
          <p:cNvPr id="5" name="图片 4" descr="蓝色山大校徽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668" y="349885"/>
            <a:ext cx="1256665" cy="125349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305726" y="1778970"/>
            <a:ext cx="653255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500" dirty="0">
                <a:solidFill>
                  <a:srgbClr val="0462DA"/>
                </a:solidFill>
                <a:latin typeface="思源黑体 CN Medium" panose="020B0400000000000000" charset="-122"/>
                <a:ea typeface="思源黑体 CN Medium" panose="020B0400000000000000" charset="-122"/>
              </a:rPr>
              <a:t>山东大学数据库课程设计</a:t>
            </a:r>
          </a:p>
        </p:txBody>
      </p:sp>
      <p:sp>
        <p:nvSpPr>
          <p:cNvPr id="3155" name="文本框 3154"/>
          <p:cNvSpPr txBox="1"/>
          <p:nvPr/>
        </p:nvSpPr>
        <p:spPr>
          <a:xfrm>
            <a:off x="1794466" y="2562655"/>
            <a:ext cx="55547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00" spc="450" dirty="0">
                <a:solidFill>
                  <a:srgbClr val="035ED3"/>
                </a:solidFill>
                <a:latin typeface="思源黑体 CN Medium" panose="020B0400000000000000" charset="-122"/>
                <a:ea typeface="思源黑体 CN Medium" panose="020B0400000000000000" charset="-122"/>
              </a:rPr>
              <a:t>Database Course Design for Shandong University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828411" y="3018490"/>
            <a:ext cx="3488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0462DA"/>
                </a:solidFill>
                <a:latin typeface="思源黑体 CN Medium" panose="020B0400000000000000" charset="-122"/>
                <a:ea typeface="思源黑体 CN Medium" panose="020B0400000000000000" charset="-122"/>
              </a:rPr>
              <a:t>姓名：赵昱琨</a:t>
            </a:r>
            <a:r>
              <a:rPr lang="en-US" altLang="zh-CN" sz="1600" dirty="0">
                <a:solidFill>
                  <a:srgbClr val="0462DA"/>
                </a:solidFill>
                <a:latin typeface="思源黑体 CN Medium" panose="020B0400000000000000" charset="-122"/>
                <a:ea typeface="思源黑体 CN Medium" panose="020B0400000000000000" charset="-122"/>
              </a:rPr>
              <a:t>         </a:t>
            </a:r>
            <a:r>
              <a:rPr lang="zh-CN" altLang="en-US" sz="1600" dirty="0">
                <a:solidFill>
                  <a:srgbClr val="0462DA"/>
                </a:solidFill>
                <a:latin typeface="思源黑体 CN Medium" panose="020B0400000000000000" charset="-122"/>
                <a:ea typeface="思源黑体 CN Medium" panose="020B0400000000000000" charset="-122"/>
              </a:rPr>
              <a:t>学院：软件学院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256226"/>
          </a:xfrm>
          <a:prstGeom prst="rect">
            <a:avLst/>
          </a:prstGeom>
          <a:solidFill>
            <a:srgbClr val="B3D2EF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蓝色山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022340" y="2911475"/>
            <a:ext cx="3047365" cy="2068195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6C21A58A-E25E-459D-8897-8243A73B9B2B}"/>
              </a:ext>
            </a:extLst>
          </p:cNvPr>
          <p:cNvSpPr txBox="1"/>
          <p:nvPr/>
        </p:nvSpPr>
        <p:spPr>
          <a:xfrm>
            <a:off x="779665" y="745004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思源黑体 CN Medium" panose="020B0400000000000000" charset="-122"/>
                <a:ea typeface="思源黑体 CN Medium" panose="020B0400000000000000" charset="-122"/>
              </a:rPr>
              <a:t>数据库表设计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91823E1-52C2-4EEC-B4B3-F8D2EE340155}"/>
              </a:ext>
            </a:extLst>
          </p:cNvPr>
          <p:cNvGrpSpPr/>
          <p:nvPr/>
        </p:nvGrpSpPr>
        <p:grpSpPr>
          <a:xfrm>
            <a:off x="523599" y="780006"/>
            <a:ext cx="256568" cy="256569"/>
            <a:chOff x="1820779" y="1138991"/>
            <a:chExt cx="625642" cy="625643"/>
          </a:xfrm>
          <a:solidFill>
            <a:srgbClr val="0F0E38"/>
          </a:solidFill>
        </p:grpSpPr>
        <p:sp>
          <p:nvSpPr>
            <p:cNvPr id="29" name="直角三角形 28">
              <a:extLst>
                <a:ext uri="{FF2B5EF4-FFF2-40B4-BE49-F238E27FC236}">
                  <a16:creationId xmlns:a16="http://schemas.microsoft.com/office/drawing/2014/main" id="{B94ABCBE-0A0A-4694-BAA3-7BDBA1315F76}"/>
                </a:ext>
              </a:extLst>
            </p:cNvPr>
            <p:cNvSpPr/>
            <p:nvPr/>
          </p:nvSpPr>
          <p:spPr>
            <a:xfrm>
              <a:off x="1820779" y="1138991"/>
              <a:ext cx="625642" cy="62564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直角三角形 29">
              <a:extLst>
                <a:ext uri="{FF2B5EF4-FFF2-40B4-BE49-F238E27FC236}">
                  <a16:creationId xmlns:a16="http://schemas.microsoft.com/office/drawing/2014/main" id="{09F327EE-B41A-4D50-918C-1E8BD4DC88B3}"/>
                </a:ext>
              </a:extLst>
            </p:cNvPr>
            <p:cNvSpPr/>
            <p:nvPr/>
          </p:nvSpPr>
          <p:spPr>
            <a:xfrm rot="10800000">
              <a:off x="1820779" y="1138992"/>
              <a:ext cx="625642" cy="62564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831B210D-3A03-40E9-AC99-FF22FAB67C30}"/>
              </a:ext>
            </a:extLst>
          </p:cNvPr>
          <p:cNvSpPr/>
          <p:nvPr/>
        </p:nvSpPr>
        <p:spPr>
          <a:xfrm>
            <a:off x="523597" y="1150883"/>
            <a:ext cx="1517952" cy="238584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Dishes</a:t>
            </a:r>
          </a:p>
          <a:p>
            <a:endParaRPr lang="en-US" altLang="zh-CN" sz="1100" dirty="0"/>
          </a:p>
          <a:p>
            <a:r>
              <a:rPr lang="en-US" altLang="zh-CN" sz="1100" u="sng" dirty="0" err="1"/>
              <a:t>DishesID</a:t>
            </a:r>
            <a:r>
              <a:rPr lang="en-US" altLang="zh-CN" sz="1100" u="sng" dirty="0"/>
              <a:t>(int)</a:t>
            </a:r>
          </a:p>
          <a:p>
            <a:r>
              <a:rPr lang="en-US" altLang="zh-CN" sz="1100" dirty="0" err="1"/>
              <a:t>DishesName</a:t>
            </a:r>
            <a:r>
              <a:rPr lang="en-US" altLang="zh-CN" sz="1100" dirty="0"/>
              <a:t>(varchar)</a:t>
            </a:r>
          </a:p>
          <a:p>
            <a:r>
              <a:rPr lang="en-US" altLang="zh-CN" sz="1100" dirty="0"/>
              <a:t>Description(</a:t>
            </a:r>
            <a:r>
              <a:rPr lang="en-US" altLang="zh-CN" sz="1100" dirty="0" err="1"/>
              <a:t>longtext</a:t>
            </a:r>
            <a:r>
              <a:rPr lang="en-US" altLang="zh-CN" sz="1100" dirty="0"/>
              <a:t>)</a:t>
            </a:r>
          </a:p>
          <a:p>
            <a:r>
              <a:rPr lang="en-US" altLang="zh-CN" sz="1100" dirty="0" err="1"/>
              <a:t>DishesPrice</a:t>
            </a:r>
            <a:r>
              <a:rPr lang="en-US" altLang="zh-CN" sz="1100" dirty="0"/>
              <a:t>(decimal)</a:t>
            </a:r>
          </a:p>
          <a:p>
            <a:r>
              <a:rPr lang="en-US" altLang="zh-CN" sz="1100" dirty="0"/>
              <a:t>Pictures(varchar)</a:t>
            </a:r>
          </a:p>
          <a:p>
            <a:r>
              <a:rPr lang="en-US" altLang="zh-CN" sz="1100" dirty="0" err="1"/>
              <a:t>MeatNeed</a:t>
            </a:r>
            <a:r>
              <a:rPr lang="en-US" altLang="zh-CN" sz="1100" dirty="0"/>
              <a:t>(int)</a:t>
            </a:r>
          </a:p>
          <a:p>
            <a:r>
              <a:rPr lang="en-US" altLang="zh-CN" sz="1100" dirty="0" err="1"/>
              <a:t>VegetableNeed</a:t>
            </a:r>
            <a:r>
              <a:rPr lang="en-US" altLang="zh-CN" sz="1100" dirty="0"/>
              <a:t>(int)</a:t>
            </a:r>
          </a:p>
          <a:p>
            <a:r>
              <a:rPr lang="en-US" altLang="zh-CN" sz="1100" dirty="0" err="1"/>
              <a:t>SeafoodNeed</a:t>
            </a:r>
            <a:r>
              <a:rPr lang="en-US" altLang="zh-CN" sz="1100" dirty="0"/>
              <a:t>(int)</a:t>
            </a:r>
          </a:p>
          <a:p>
            <a:r>
              <a:rPr lang="en-US" altLang="zh-CN" sz="1100" dirty="0" err="1"/>
              <a:t>DishesType</a:t>
            </a:r>
            <a:r>
              <a:rPr lang="en-US" altLang="zh-CN" sz="1100" dirty="0"/>
              <a:t>(varchar)</a:t>
            </a:r>
          </a:p>
          <a:p>
            <a:r>
              <a:rPr lang="en-US" altLang="zh-CN" sz="1100" dirty="0"/>
              <a:t>Cookable(</a:t>
            </a:r>
            <a:r>
              <a:rPr lang="zh-CN" altLang="en-US" sz="1100" dirty="0"/>
              <a:t>只读变量</a:t>
            </a:r>
            <a:r>
              <a:rPr lang="en-US" altLang="zh-CN" sz="1100" dirty="0"/>
              <a:t>)</a:t>
            </a:r>
          </a:p>
          <a:p>
            <a:pPr algn="ctr"/>
            <a:endParaRPr lang="en-US" altLang="zh-CN" sz="1100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555CE08-34E3-4BF6-9797-CD420D119B0F}"/>
              </a:ext>
            </a:extLst>
          </p:cNvPr>
          <p:cNvSpPr/>
          <p:nvPr/>
        </p:nvSpPr>
        <p:spPr>
          <a:xfrm>
            <a:off x="2390188" y="1150883"/>
            <a:ext cx="1641756" cy="110358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Table</a:t>
            </a:r>
          </a:p>
          <a:p>
            <a:endParaRPr lang="en-US" altLang="zh-CN" sz="1100" dirty="0"/>
          </a:p>
          <a:p>
            <a:r>
              <a:rPr lang="en-US" altLang="zh-CN" sz="1100" u="sng" dirty="0" err="1"/>
              <a:t>TableID</a:t>
            </a:r>
            <a:r>
              <a:rPr lang="en-US" altLang="zh-CN" sz="1100" u="sng" dirty="0"/>
              <a:t>(int)</a:t>
            </a:r>
          </a:p>
          <a:p>
            <a:r>
              <a:rPr lang="en-US" altLang="zh-CN" sz="1100" dirty="0" err="1"/>
              <a:t>TableNumber</a:t>
            </a:r>
            <a:r>
              <a:rPr lang="en-US" altLang="zh-CN" sz="1100" dirty="0"/>
              <a:t>(varchar)</a:t>
            </a:r>
          </a:p>
          <a:p>
            <a:r>
              <a:rPr lang="en-US" altLang="zh-CN" sz="1100" dirty="0" err="1"/>
              <a:t>TableStatus</a:t>
            </a:r>
            <a:r>
              <a:rPr lang="en-US" altLang="zh-CN" sz="1100" dirty="0"/>
              <a:t>(varchar)</a:t>
            </a:r>
          </a:p>
          <a:p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D95C4C2-B95E-4923-9F61-A75BB2A68A2F}"/>
              </a:ext>
            </a:extLst>
          </p:cNvPr>
          <p:cNvSpPr/>
          <p:nvPr/>
        </p:nvSpPr>
        <p:spPr>
          <a:xfrm>
            <a:off x="2390188" y="2433145"/>
            <a:ext cx="1641756" cy="110358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/>
          </a:p>
          <a:p>
            <a:r>
              <a:rPr lang="en-US" altLang="zh-CN" dirty="0"/>
              <a:t>Takeaway</a:t>
            </a:r>
          </a:p>
          <a:p>
            <a:endParaRPr lang="en-US" altLang="zh-CN" sz="1100" dirty="0"/>
          </a:p>
          <a:p>
            <a:r>
              <a:rPr lang="en-US" altLang="zh-CN" sz="1100" u="sng" dirty="0" err="1"/>
              <a:t>TakeawayID</a:t>
            </a:r>
            <a:r>
              <a:rPr lang="en-US" altLang="zh-CN" sz="1100" u="sng" dirty="0"/>
              <a:t>(int)</a:t>
            </a:r>
          </a:p>
          <a:p>
            <a:r>
              <a:rPr lang="en-US" altLang="zh-CN" sz="1100" dirty="0" err="1"/>
              <a:t>TakeawayAdd</a:t>
            </a:r>
            <a:r>
              <a:rPr lang="en-US" altLang="zh-CN" sz="1100" dirty="0"/>
              <a:t>(</a:t>
            </a:r>
            <a:r>
              <a:rPr lang="en-US" altLang="zh-CN" sz="1100" dirty="0" err="1"/>
              <a:t>longtext</a:t>
            </a:r>
            <a:r>
              <a:rPr lang="en-US" altLang="zh-CN" sz="1100" dirty="0"/>
              <a:t>)</a:t>
            </a:r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45DDB21C-1423-4A97-91C8-4454874BA7BD}"/>
              </a:ext>
            </a:extLst>
          </p:cNvPr>
          <p:cNvSpPr/>
          <p:nvPr/>
        </p:nvSpPr>
        <p:spPr>
          <a:xfrm>
            <a:off x="4380582" y="1150883"/>
            <a:ext cx="1641755" cy="238584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Order</a:t>
            </a:r>
          </a:p>
          <a:p>
            <a:endParaRPr lang="en-US" altLang="zh-CN" sz="1100" dirty="0"/>
          </a:p>
          <a:p>
            <a:r>
              <a:rPr lang="en-US" altLang="zh-CN" sz="1100" u="sng" dirty="0" err="1"/>
              <a:t>OrderID</a:t>
            </a:r>
            <a:r>
              <a:rPr lang="en-US" altLang="zh-CN" sz="1100" u="sng" dirty="0"/>
              <a:t>(int)</a:t>
            </a:r>
          </a:p>
          <a:p>
            <a:r>
              <a:rPr lang="en-US" altLang="zh-CN" sz="1100" dirty="0" err="1"/>
              <a:t>TakeawayID</a:t>
            </a:r>
            <a:r>
              <a:rPr lang="en-US" altLang="zh-CN" sz="1100" dirty="0"/>
              <a:t>(</a:t>
            </a:r>
            <a:r>
              <a:rPr lang="zh-CN" altLang="en-US" sz="1100" dirty="0"/>
              <a:t>外键</a:t>
            </a:r>
            <a:r>
              <a:rPr lang="en-US" altLang="zh-CN" sz="1100" dirty="0"/>
              <a:t>)</a:t>
            </a:r>
          </a:p>
          <a:p>
            <a:r>
              <a:rPr lang="en-US" altLang="zh-CN" sz="1100" dirty="0" err="1"/>
              <a:t>TableID</a:t>
            </a:r>
            <a:r>
              <a:rPr lang="en-US" altLang="zh-CN" sz="1100" dirty="0"/>
              <a:t>(</a:t>
            </a:r>
            <a:r>
              <a:rPr lang="zh-CN" altLang="en-US" sz="1100" dirty="0"/>
              <a:t>外键</a:t>
            </a:r>
            <a:r>
              <a:rPr lang="en-US" altLang="zh-CN" sz="1100" dirty="0"/>
              <a:t>)</a:t>
            </a:r>
          </a:p>
          <a:p>
            <a:r>
              <a:rPr lang="en-US" altLang="zh-CN" sz="1100" dirty="0" err="1"/>
              <a:t>TotalAmount</a:t>
            </a:r>
            <a:r>
              <a:rPr lang="en-US" altLang="zh-CN" sz="1100" dirty="0"/>
              <a:t>(decimal)</a:t>
            </a:r>
          </a:p>
          <a:p>
            <a:r>
              <a:rPr lang="en-US" altLang="zh-CN" sz="1100" dirty="0" err="1"/>
              <a:t>OrderStatus</a:t>
            </a:r>
            <a:r>
              <a:rPr lang="en-US" altLang="zh-CN" sz="1100" dirty="0"/>
              <a:t>(varchar)</a:t>
            </a:r>
          </a:p>
          <a:p>
            <a:r>
              <a:rPr lang="en-US" altLang="zh-CN" sz="1100" dirty="0" err="1"/>
              <a:t>OrderType</a:t>
            </a:r>
            <a:r>
              <a:rPr lang="en-US" altLang="zh-CN" sz="1100" dirty="0"/>
              <a:t>(varchar)</a:t>
            </a:r>
          </a:p>
          <a:p>
            <a:endParaRPr lang="en-US" altLang="zh-CN" sz="1100" dirty="0"/>
          </a:p>
          <a:p>
            <a:pPr algn="ctr"/>
            <a:endParaRPr lang="en-US" altLang="zh-CN" sz="1100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10C8D65C-ABBC-4C06-A77D-FE9D57766C2E}"/>
              </a:ext>
            </a:extLst>
          </p:cNvPr>
          <p:cNvSpPr/>
          <p:nvPr/>
        </p:nvSpPr>
        <p:spPr>
          <a:xfrm>
            <a:off x="6370975" y="1150883"/>
            <a:ext cx="1779796" cy="110358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Material</a:t>
            </a:r>
          </a:p>
          <a:p>
            <a:endParaRPr lang="en-US" altLang="zh-CN" sz="1100" dirty="0"/>
          </a:p>
          <a:p>
            <a:r>
              <a:rPr lang="en-US" altLang="zh-CN" sz="1100" u="sng" dirty="0" err="1"/>
              <a:t>MaterialID</a:t>
            </a:r>
            <a:r>
              <a:rPr lang="en-US" altLang="zh-CN" sz="1100" u="sng" dirty="0"/>
              <a:t>(int)</a:t>
            </a:r>
          </a:p>
          <a:p>
            <a:r>
              <a:rPr lang="en-US" altLang="zh-CN" sz="1100" dirty="0" err="1"/>
              <a:t>MaterialName</a:t>
            </a:r>
            <a:r>
              <a:rPr lang="en-US" altLang="zh-CN" sz="1100" dirty="0"/>
              <a:t>(varchar)</a:t>
            </a:r>
          </a:p>
          <a:p>
            <a:r>
              <a:rPr lang="en-US" altLang="zh-CN" sz="1100" dirty="0"/>
              <a:t>Stock(int)</a:t>
            </a:r>
          </a:p>
          <a:p>
            <a:r>
              <a:rPr lang="en-US" altLang="zh-CN" sz="1100" dirty="0" err="1"/>
              <a:t>MaterialPrice</a:t>
            </a:r>
            <a:r>
              <a:rPr lang="en-US" altLang="zh-CN" sz="1100" dirty="0"/>
              <a:t>(decimal)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F46636E5-3ACC-479B-A4A2-F176E2F579D3}"/>
              </a:ext>
            </a:extLst>
          </p:cNvPr>
          <p:cNvSpPr/>
          <p:nvPr/>
        </p:nvSpPr>
        <p:spPr>
          <a:xfrm>
            <a:off x="6370974" y="2457450"/>
            <a:ext cx="1779797" cy="14891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Expense</a:t>
            </a:r>
          </a:p>
          <a:p>
            <a:endParaRPr lang="en-US" altLang="zh-CN" sz="1100" dirty="0"/>
          </a:p>
          <a:p>
            <a:r>
              <a:rPr lang="en-US" altLang="zh-CN" sz="1100" u="sng" dirty="0" err="1"/>
              <a:t>ExpenseID</a:t>
            </a:r>
            <a:r>
              <a:rPr lang="en-US" altLang="zh-CN" sz="1100" u="sng" dirty="0"/>
              <a:t>(int)</a:t>
            </a:r>
          </a:p>
          <a:p>
            <a:r>
              <a:rPr lang="en-US" altLang="zh-CN" sz="1100" dirty="0" err="1"/>
              <a:t>OrderID</a:t>
            </a:r>
            <a:r>
              <a:rPr lang="en-US" altLang="zh-CN" sz="1100" dirty="0"/>
              <a:t>(</a:t>
            </a:r>
            <a:r>
              <a:rPr lang="zh-CN" altLang="en-US" sz="1100" dirty="0"/>
              <a:t>外键</a:t>
            </a:r>
            <a:r>
              <a:rPr lang="en-US" altLang="zh-CN" sz="1100" dirty="0"/>
              <a:t>)</a:t>
            </a:r>
          </a:p>
          <a:p>
            <a:r>
              <a:rPr lang="en-US" altLang="zh-CN" sz="1100" dirty="0" err="1"/>
              <a:t>ExpenseType</a:t>
            </a:r>
            <a:r>
              <a:rPr lang="en-US" altLang="zh-CN" sz="1100" dirty="0"/>
              <a:t>(varchar)</a:t>
            </a:r>
          </a:p>
          <a:p>
            <a:r>
              <a:rPr lang="en-US" altLang="zh-CN" sz="1100" dirty="0" err="1"/>
              <a:t>ExpenseAmount</a:t>
            </a:r>
            <a:r>
              <a:rPr lang="en-US" altLang="zh-CN" sz="1100" dirty="0"/>
              <a:t>(decimal)</a:t>
            </a:r>
          </a:p>
          <a:p>
            <a:r>
              <a:rPr lang="en-US" altLang="zh-CN" sz="1100" dirty="0"/>
              <a:t>Date</a:t>
            </a:r>
            <a:r>
              <a:rPr lang="zh-CN" altLang="en-US" sz="1100" dirty="0"/>
              <a:t>（</a:t>
            </a:r>
            <a:r>
              <a:rPr lang="en-US" altLang="zh-CN" sz="1100" dirty="0"/>
              <a:t>date</a:t>
            </a:r>
            <a:r>
              <a:rPr lang="zh-CN" altLang="en-US" sz="1100" dirty="0"/>
              <a:t>）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C820760-6DA0-4CD7-8579-09F81BBE6044}"/>
              </a:ext>
            </a:extLst>
          </p:cNvPr>
          <p:cNvSpPr/>
          <p:nvPr/>
        </p:nvSpPr>
        <p:spPr>
          <a:xfrm>
            <a:off x="523597" y="3741683"/>
            <a:ext cx="1517952" cy="110358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err="1"/>
              <a:t>OrderItem</a:t>
            </a:r>
            <a:endParaRPr lang="en-US" altLang="zh-CN" dirty="0"/>
          </a:p>
          <a:p>
            <a:endParaRPr lang="en-US" altLang="zh-CN" sz="1100" dirty="0"/>
          </a:p>
          <a:p>
            <a:r>
              <a:rPr lang="en-US" altLang="zh-CN" sz="1100" u="sng" dirty="0" err="1"/>
              <a:t>OrderID</a:t>
            </a:r>
            <a:r>
              <a:rPr lang="en-US" altLang="zh-CN" sz="1100" u="sng" dirty="0"/>
              <a:t>(int)</a:t>
            </a:r>
          </a:p>
          <a:p>
            <a:r>
              <a:rPr lang="en-US" altLang="zh-CN" sz="1100" u="sng" dirty="0" err="1"/>
              <a:t>DishesID</a:t>
            </a:r>
            <a:r>
              <a:rPr lang="en-US" altLang="zh-CN" sz="1100" u="sng" dirty="0"/>
              <a:t>(int)</a:t>
            </a:r>
          </a:p>
          <a:p>
            <a:r>
              <a:rPr lang="en-US" altLang="zh-CN" sz="1100" dirty="0"/>
              <a:t>Quantity(int)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70C5A61E-32EB-425D-8818-F28848228A86}"/>
              </a:ext>
            </a:extLst>
          </p:cNvPr>
          <p:cNvSpPr/>
          <p:nvPr/>
        </p:nvSpPr>
        <p:spPr>
          <a:xfrm>
            <a:off x="2390188" y="3741683"/>
            <a:ext cx="1641756" cy="110358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/>
          </a:p>
          <a:p>
            <a:r>
              <a:rPr lang="en-US" altLang="zh-CN" dirty="0"/>
              <a:t>Cook</a:t>
            </a:r>
          </a:p>
          <a:p>
            <a:endParaRPr lang="en-US" altLang="zh-CN" sz="1100" dirty="0"/>
          </a:p>
          <a:p>
            <a:r>
              <a:rPr lang="en-US" altLang="zh-CN" sz="1100" u="sng" dirty="0" err="1"/>
              <a:t>DishesID</a:t>
            </a:r>
            <a:r>
              <a:rPr lang="en-US" altLang="zh-CN" sz="1100" u="sng" dirty="0"/>
              <a:t>(int)</a:t>
            </a:r>
          </a:p>
          <a:p>
            <a:r>
              <a:rPr lang="en-US" altLang="zh-CN" sz="1100" u="sng" dirty="0" err="1"/>
              <a:t>MaterialID</a:t>
            </a:r>
            <a:r>
              <a:rPr lang="en-US" altLang="zh-CN" sz="1100" u="sng" dirty="0"/>
              <a:t>(int)</a:t>
            </a:r>
          </a:p>
          <a:p>
            <a:pPr algn="ctr"/>
            <a:endParaRPr lang="zh-CN" altLang="en-US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C94B8195-EA8E-4DFC-86D9-331AE89B3962}"/>
              </a:ext>
            </a:extLst>
          </p:cNvPr>
          <p:cNvSpPr/>
          <p:nvPr/>
        </p:nvSpPr>
        <p:spPr>
          <a:xfrm>
            <a:off x="4380581" y="3741683"/>
            <a:ext cx="1641756" cy="110358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/>
          </a:p>
          <a:p>
            <a:r>
              <a:rPr lang="en-US" altLang="zh-CN" dirty="0"/>
              <a:t>Procure</a:t>
            </a:r>
          </a:p>
          <a:p>
            <a:endParaRPr lang="en-US" altLang="zh-CN" sz="1100" dirty="0"/>
          </a:p>
          <a:p>
            <a:r>
              <a:rPr lang="en-US" altLang="zh-CN" sz="1100" u="sng" dirty="0" err="1"/>
              <a:t>MaterialID</a:t>
            </a:r>
            <a:r>
              <a:rPr lang="en-US" altLang="zh-CN" sz="1100" u="sng" dirty="0"/>
              <a:t>(int)</a:t>
            </a:r>
          </a:p>
          <a:p>
            <a:r>
              <a:rPr lang="en-US" altLang="zh-CN" sz="1100" u="sng" dirty="0" err="1"/>
              <a:t>ExpenseID</a:t>
            </a:r>
            <a:r>
              <a:rPr lang="en-US" altLang="zh-CN" sz="1100" u="sng" dirty="0"/>
              <a:t>(int)</a:t>
            </a:r>
          </a:p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1212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256226"/>
          </a:xfrm>
          <a:prstGeom prst="rect">
            <a:avLst/>
          </a:prstGeom>
          <a:solidFill>
            <a:srgbClr val="B3D2EF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蓝色山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022340" y="2911475"/>
            <a:ext cx="3047365" cy="2068195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6C21A58A-E25E-459D-8897-8243A73B9B2B}"/>
              </a:ext>
            </a:extLst>
          </p:cNvPr>
          <p:cNvSpPr txBox="1"/>
          <p:nvPr/>
        </p:nvSpPr>
        <p:spPr>
          <a:xfrm>
            <a:off x="779665" y="745004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思源黑体 CN Medium" panose="020B0400000000000000" charset="-122"/>
                <a:ea typeface="思源黑体 CN Medium" panose="020B0400000000000000" charset="-122"/>
              </a:rPr>
              <a:t>数据库与后端设计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91823E1-52C2-4EEC-B4B3-F8D2EE340155}"/>
              </a:ext>
            </a:extLst>
          </p:cNvPr>
          <p:cNvGrpSpPr/>
          <p:nvPr/>
        </p:nvGrpSpPr>
        <p:grpSpPr>
          <a:xfrm>
            <a:off x="523599" y="780006"/>
            <a:ext cx="256568" cy="256569"/>
            <a:chOff x="1820779" y="1138991"/>
            <a:chExt cx="625642" cy="625643"/>
          </a:xfrm>
          <a:solidFill>
            <a:srgbClr val="0F0E38"/>
          </a:solidFill>
        </p:grpSpPr>
        <p:sp>
          <p:nvSpPr>
            <p:cNvPr id="29" name="直角三角形 28">
              <a:extLst>
                <a:ext uri="{FF2B5EF4-FFF2-40B4-BE49-F238E27FC236}">
                  <a16:creationId xmlns:a16="http://schemas.microsoft.com/office/drawing/2014/main" id="{B94ABCBE-0A0A-4694-BAA3-7BDBA1315F76}"/>
                </a:ext>
              </a:extLst>
            </p:cNvPr>
            <p:cNvSpPr/>
            <p:nvPr/>
          </p:nvSpPr>
          <p:spPr>
            <a:xfrm>
              <a:off x="1820779" y="1138991"/>
              <a:ext cx="625642" cy="62564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直角三角形 29">
              <a:extLst>
                <a:ext uri="{FF2B5EF4-FFF2-40B4-BE49-F238E27FC236}">
                  <a16:creationId xmlns:a16="http://schemas.microsoft.com/office/drawing/2014/main" id="{09F327EE-B41A-4D50-918C-1E8BD4DC88B3}"/>
                </a:ext>
              </a:extLst>
            </p:cNvPr>
            <p:cNvSpPr/>
            <p:nvPr/>
          </p:nvSpPr>
          <p:spPr>
            <a:xfrm rot="10800000">
              <a:off x="1820779" y="1138992"/>
              <a:ext cx="625642" cy="62564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3BBB0780-62A1-4608-A779-AC8E1E1CACF1}"/>
              </a:ext>
            </a:extLst>
          </p:cNvPr>
          <p:cNvSpPr txBox="1"/>
          <p:nvPr/>
        </p:nvSpPr>
        <p:spPr>
          <a:xfrm>
            <a:off x="523598" y="1205189"/>
            <a:ext cx="4048402" cy="988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数据库：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MySQL</a:t>
            </a: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后端框架：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Python Django + </a:t>
            </a:r>
            <a:r>
              <a:rPr lang="en-US" altLang="zh-CN" sz="10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Django REST Framework</a:t>
            </a: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冬青黑体简体中文 W3" panose="020B03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冬青黑体简体中文 W3" panose="020B0300000000000000" charset="-122"/>
              </a:rPr>
              <a:t>Django 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冬青黑体简体中文 W3" panose="020B0300000000000000" charset="-122"/>
              </a:rPr>
              <a:t>完成 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冬青黑体简体中文 W3" panose="020B0300000000000000" charset="-122"/>
              </a:rPr>
              <a:t>models.py 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冬青黑体简体中文 W3" panose="020B0300000000000000" charset="-122"/>
              </a:rPr>
              <a:t>数据库建立并迁移 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冬青黑体简体中文 W3" panose="020B0300000000000000" charset="-122"/>
              </a:rPr>
              <a:t>MySQL 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冬青黑体简体中文 W3" panose="020B0300000000000000" charset="-122"/>
              </a:rPr>
              <a:t>后创建结果如下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思源黑体 CN Medium" panose="020B0400000000000000" charset="-122"/>
              <a:ea typeface="思源黑体 CN Medium" panose="020B0400000000000000" charset="-122"/>
              <a:cs typeface="冬青黑体简体中文 W3" panose="020B0300000000000000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BF99409-F7B9-4A9D-80FB-A0BDE26772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82" y="2346073"/>
            <a:ext cx="2050256" cy="245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40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5" r="80873"/>
          <a:stretch>
            <a:fillRect/>
          </a:stretch>
        </p:blipFill>
        <p:spPr>
          <a:xfrm>
            <a:off x="6209030" y="0"/>
            <a:ext cx="2934970" cy="455104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873"/>
          <a:stretch>
            <a:fillRect/>
          </a:stretch>
        </p:blipFill>
        <p:spPr>
          <a:xfrm>
            <a:off x="0" y="3239589"/>
            <a:ext cx="9144000" cy="1980111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-1" y="3361780"/>
            <a:ext cx="9144001" cy="1735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239452" y="3703700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en-US" sz="2800" dirty="0">
                <a:solidFill>
                  <a:srgbClr val="0462DA"/>
                </a:solidFill>
                <a:latin typeface="思源黑体 CN Medium" panose="020B0400000000000000" charset="-122"/>
                <a:ea typeface="思源黑体 CN Medium" panose="020B0400000000000000" charset="-122"/>
              </a:rPr>
              <a:t>四、系统前后端设计</a:t>
            </a:r>
            <a:endParaRPr lang="zh-CN" altLang="zh-CN" sz="2800" dirty="0">
              <a:solidFill>
                <a:srgbClr val="0462DA"/>
              </a:solidFill>
              <a:latin typeface="思源黑体 CN Medium" panose="020B0400000000000000" charset="-122"/>
              <a:ea typeface="思源黑体 CN Medium" panose="020B0400000000000000" charset="-122"/>
            </a:endParaRPr>
          </a:p>
        </p:txBody>
      </p:sp>
      <p:sp>
        <p:nvSpPr>
          <p:cNvPr id="8" name="TextBox 14"/>
          <p:cNvSpPr txBox="1"/>
          <p:nvPr/>
        </p:nvSpPr>
        <p:spPr>
          <a:xfrm>
            <a:off x="6478812" y="2654521"/>
            <a:ext cx="310646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spc="600" dirty="0">
                <a:solidFill>
                  <a:srgbClr val="0462DA"/>
                </a:solidFill>
                <a:latin typeface="思源黑体 CN Medium" panose="020B0400000000000000" charset="-122"/>
                <a:ea typeface="思源黑体 CN Medium" panose="020B0400000000000000" charset="-122"/>
                <a:cs typeface="Ebrima" panose="02000000000000000000" pitchFamily="2" charset="0"/>
              </a:rPr>
              <a:t>PART.04</a:t>
            </a:r>
          </a:p>
        </p:txBody>
      </p:sp>
      <p:pic>
        <p:nvPicPr>
          <p:cNvPr id="9" name="图片 8" descr="山大"/>
          <p:cNvPicPr>
            <a:picLocks noChangeAspect="1"/>
          </p:cNvPicPr>
          <p:nvPr/>
        </p:nvPicPr>
        <p:blipFill>
          <a:blip r:embed="rId5"/>
          <a:srcRect t="43938" b="5421"/>
          <a:stretch>
            <a:fillRect/>
          </a:stretch>
        </p:blipFill>
        <p:spPr>
          <a:xfrm>
            <a:off x="0" y="0"/>
            <a:ext cx="6208395" cy="323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41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256226"/>
          </a:xfrm>
          <a:prstGeom prst="rect">
            <a:avLst/>
          </a:prstGeom>
          <a:solidFill>
            <a:srgbClr val="B3D2EF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蓝色山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022340" y="2911475"/>
            <a:ext cx="3047365" cy="2068195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6C21A58A-E25E-459D-8897-8243A73B9B2B}"/>
              </a:ext>
            </a:extLst>
          </p:cNvPr>
          <p:cNvSpPr txBox="1"/>
          <p:nvPr/>
        </p:nvSpPr>
        <p:spPr>
          <a:xfrm>
            <a:off x="779665" y="745004"/>
            <a:ext cx="1475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思源黑体 CN Medium" panose="020B0400000000000000" charset="-122"/>
                <a:ea typeface="思源黑体 CN Medium" panose="020B0400000000000000" charset="-122"/>
              </a:rPr>
              <a:t>前后端分离开发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91823E1-52C2-4EEC-B4B3-F8D2EE340155}"/>
              </a:ext>
            </a:extLst>
          </p:cNvPr>
          <p:cNvGrpSpPr/>
          <p:nvPr/>
        </p:nvGrpSpPr>
        <p:grpSpPr>
          <a:xfrm>
            <a:off x="523599" y="780006"/>
            <a:ext cx="256568" cy="256569"/>
            <a:chOff x="1820779" y="1138991"/>
            <a:chExt cx="625642" cy="625643"/>
          </a:xfrm>
          <a:solidFill>
            <a:srgbClr val="0F0E38"/>
          </a:solidFill>
        </p:grpSpPr>
        <p:sp>
          <p:nvSpPr>
            <p:cNvPr id="29" name="直角三角形 28">
              <a:extLst>
                <a:ext uri="{FF2B5EF4-FFF2-40B4-BE49-F238E27FC236}">
                  <a16:creationId xmlns:a16="http://schemas.microsoft.com/office/drawing/2014/main" id="{B94ABCBE-0A0A-4694-BAA3-7BDBA1315F76}"/>
                </a:ext>
              </a:extLst>
            </p:cNvPr>
            <p:cNvSpPr/>
            <p:nvPr/>
          </p:nvSpPr>
          <p:spPr>
            <a:xfrm>
              <a:off x="1820779" y="1138991"/>
              <a:ext cx="625642" cy="62564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直角三角形 29">
              <a:extLst>
                <a:ext uri="{FF2B5EF4-FFF2-40B4-BE49-F238E27FC236}">
                  <a16:creationId xmlns:a16="http://schemas.microsoft.com/office/drawing/2014/main" id="{09F327EE-B41A-4D50-918C-1E8BD4DC88B3}"/>
                </a:ext>
              </a:extLst>
            </p:cNvPr>
            <p:cNvSpPr/>
            <p:nvPr/>
          </p:nvSpPr>
          <p:spPr>
            <a:xfrm rot="10800000">
              <a:off x="1820779" y="1138992"/>
              <a:ext cx="625642" cy="62564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32CF84A4-E292-4536-8A44-319A51962EE7}"/>
              </a:ext>
            </a:extLst>
          </p:cNvPr>
          <p:cNvSpPr txBox="1"/>
          <p:nvPr/>
        </p:nvSpPr>
        <p:spPr>
          <a:xfrm>
            <a:off x="523598" y="1177381"/>
            <a:ext cx="5004843" cy="526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前端：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Vue3 + Element Plus</a:t>
            </a: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后端框架：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Python Django + </a:t>
            </a:r>
            <a:r>
              <a:rPr lang="en-US" altLang="zh-CN" sz="10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Django REST Framework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1B372D6-C01C-4E54-AC10-CE0D9B36E369}"/>
              </a:ext>
            </a:extLst>
          </p:cNvPr>
          <p:cNvSpPr txBox="1"/>
          <p:nvPr/>
        </p:nvSpPr>
        <p:spPr>
          <a:xfrm>
            <a:off x="779664" y="228141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思源黑体 CN Medium" panose="020B0400000000000000" charset="-122"/>
                <a:ea typeface="思源黑体 CN Medium" panose="020B0400000000000000" charset="-122"/>
              </a:rPr>
              <a:t>前后端交互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E4140A9-766B-4A10-B909-02AB3D681FCA}"/>
              </a:ext>
            </a:extLst>
          </p:cNvPr>
          <p:cNvGrpSpPr/>
          <p:nvPr/>
        </p:nvGrpSpPr>
        <p:grpSpPr>
          <a:xfrm>
            <a:off x="523096" y="2310229"/>
            <a:ext cx="256568" cy="256569"/>
            <a:chOff x="1820779" y="1138991"/>
            <a:chExt cx="625642" cy="625643"/>
          </a:xfrm>
          <a:solidFill>
            <a:srgbClr val="0F0E38"/>
          </a:solidFill>
        </p:grpSpPr>
        <p:sp>
          <p:nvSpPr>
            <p:cNvPr id="12" name="直角三角形 11">
              <a:extLst>
                <a:ext uri="{FF2B5EF4-FFF2-40B4-BE49-F238E27FC236}">
                  <a16:creationId xmlns:a16="http://schemas.microsoft.com/office/drawing/2014/main" id="{8FE20027-9A9D-4EA6-86A8-E6BD3F7DD44A}"/>
                </a:ext>
              </a:extLst>
            </p:cNvPr>
            <p:cNvSpPr/>
            <p:nvPr/>
          </p:nvSpPr>
          <p:spPr>
            <a:xfrm>
              <a:off x="1820779" y="1138991"/>
              <a:ext cx="625642" cy="625642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直角三角形 13">
              <a:extLst>
                <a:ext uri="{FF2B5EF4-FFF2-40B4-BE49-F238E27FC236}">
                  <a16:creationId xmlns:a16="http://schemas.microsoft.com/office/drawing/2014/main" id="{A945F1E6-70F7-43D6-86F7-F4E548DE4E08}"/>
                </a:ext>
              </a:extLst>
            </p:cNvPr>
            <p:cNvSpPr/>
            <p:nvPr/>
          </p:nvSpPr>
          <p:spPr>
            <a:xfrm rot="10800000">
              <a:off x="1820779" y="1138992"/>
              <a:ext cx="625642" cy="625642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35ED3"/>
                </a:solidFill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1A20AE06-457D-463C-90B9-29DFA38735B6}"/>
              </a:ext>
            </a:extLst>
          </p:cNvPr>
          <p:cNvSpPr txBox="1"/>
          <p:nvPr/>
        </p:nvSpPr>
        <p:spPr>
          <a:xfrm>
            <a:off x="523096" y="2714439"/>
            <a:ext cx="5052642" cy="1219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Django 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使用路由将 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URL 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模式映射到视图函数，当访问特定的 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URL 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时，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Django 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根据配置的路径找到相应的视图来接收 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HTTP 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请求，处理数据（比如从数据库中获取数据），然后返回 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HTTP 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响应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思源黑体 CN Medium" panose="020B0400000000000000" charset="-122"/>
              <a:ea typeface="思源黑体 CN Medium" panose="020B0400000000000000" charset="-122"/>
              <a:cs typeface="冬青黑体简体中文 W3" panose="020B0300000000000000" charset="-122"/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chemeClr val="bg2">
                  <a:lumMod val="25000"/>
                </a:schemeClr>
              </a:solidFill>
              <a:effectLst/>
              <a:latin typeface="Microsoft YaHei" panose="020B0503020204020204" pitchFamily="34" charset="-122"/>
              <a:ea typeface="思源黑体 CN Medium" panose="020B04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思源黑体 CN Medium" panose="020B0400000000000000" charset="-122"/>
              </a:rPr>
              <a:t>前端使用了 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思源黑体 CN Medium" panose="020B0400000000000000" charset="-122"/>
              </a:rPr>
              <a:t>Vue 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思源黑体 CN Medium" panose="020B0400000000000000" charset="-122"/>
              </a:rPr>
              <a:t>的 </a:t>
            </a:r>
            <a:r>
              <a:rPr lang="en-US" altLang="zh-CN" sz="1000" dirty="0" err="1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思源黑体 CN Medium" panose="020B0400000000000000" charset="-122"/>
              </a:rPr>
              <a:t>axios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思源黑体 CN Medium" panose="020B0400000000000000" charset="-122"/>
              </a:rPr>
              <a:t> 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思源黑体 CN Medium" panose="020B0400000000000000" charset="-122"/>
              </a:rPr>
              <a:t>来发送 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思源黑体 CN Medium" panose="020B0400000000000000" charset="-122"/>
              </a:rPr>
              <a:t>HTTP 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思源黑体 CN Medium" panose="020B0400000000000000" charset="-122"/>
              </a:rPr>
              <a:t>请求</a:t>
            </a:r>
            <a:endParaRPr lang="en-US" altLang="zh-CN" sz="10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6442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256226"/>
          </a:xfrm>
          <a:prstGeom prst="rect">
            <a:avLst/>
          </a:prstGeom>
          <a:solidFill>
            <a:srgbClr val="B3D2EF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蓝色山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022340" y="2911475"/>
            <a:ext cx="3047365" cy="2068195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6C21A58A-E25E-459D-8897-8243A73B9B2B}"/>
              </a:ext>
            </a:extLst>
          </p:cNvPr>
          <p:cNvSpPr txBox="1"/>
          <p:nvPr/>
        </p:nvSpPr>
        <p:spPr>
          <a:xfrm>
            <a:off x="779665" y="745004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思源黑体 CN Medium" panose="020B0400000000000000" charset="-122"/>
                <a:ea typeface="思源黑体 CN Medium" panose="020B0400000000000000" charset="-122"/>
              </a:rPr>
              <a:t>系统功能介绍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91823E1-52C2-4EEC-B4B3-F8D2EE340155}"/>
              </a:ext>
            </a:extLst>
          </p:cNvPr>
          <p:cNvGrpSpPr/>
          <p:nvPr/>
        </p:nvGrpSpPr>
        <p:grpSpPr>
          <a:xfrm>
            <a:off x="523599" y="780006"/>
            <a:ext cx="256568" cy="256569"/>
            <a:chOff x="1820779" y="1138991"/>
            <a:chExt cx="625642" cy="625643"/>
          </a:xfrm>
          <a:solidFill>
            <a:srgbClr val="0F0E38"/>
          </a:solidFill>
        </p:grpSpPr>
        <p:sp>
          <p:nvSpPr>
            <p:cNvPr id="29" name="直角三角形 28">
              <a:extLst>
                <a:ext uri="{FF2B5EF4-FFF2-40B4-BE49-F238E27FC236}">
                  <a16:creationId xmlns:a16="http://schemas.microsoft.com/office/drawing/2014/main" id="{B94ABCBE-0A0A-4694-BAA3-7BDBA1315F76}"/>
                </a:ext>
              </a:extLst>
            </p:cNvPr>
            <p:cNvSpPr/>
            <p:nvPr/>
          </p:nvSpPr>
          <p:spPr>
            <a:xfrm>
              <a:off x="1820779" y="1138991"/>
              <a:ext cx="625642" cy="62564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直角三角形 29">
              <a:extLst>
                <a:ext uri="{FF2B5EF4-FFF2-40B4-BE49-F238E27FC236}">
                  <a16:creationId xmlns:a16="http://schemas.microsoft.com/office/drawing/2014/main" id="{09F327EE-B41A-4D50-918C-1E8BD4DC88B3}"/>
                </a:ext>
              </a:extLst>
            </p:cNvPr>
            <p:cNvSpPr/>
            <p:nvPr/>
          </p:nvSpPr>
          <p:spPr>
            <a:xfrm rot="10800000">
              <a:off x="1820779" y="1138992"/>
              <a:ext cx="625642" cy="62564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32CF84A4-E292-4536-8A44-319A51962EE7}"/>
              </a:ext>
            </a:extLst>
          </p:cNvPr>
          <p:cNvSpPr txBox="1"/>
          <p:nvPr/>
        </p:nvSpPr>
        <p:spPr>
          <a:xfrm>
            <a:off x="523598" y="1177381"/>
            <a:ext cx="5004843" cy="295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◼项目后端结构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思源黑体 CN Medium" panose="020B0400000000000000" charset="-122"/>
              <a:ea typeface="思源黑体 CN Medium" panose="020B0400000000000000" charset="-122"/>
              <a:cs typeface="冬青黑体简体中文 W3" panose="020B0300000000000000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A9E24F-C203-4720-9E3B-1B6CFDADD3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98" y="1511313"/>
            <a:ext cx="1651071" cy="346835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8BA2D9E-B72D-47BB-B6AE-9E1DE005AD7F}"/>
              </a:ext>
            </a:extLst>
          </p:cNvPr>
          <p:cNvSpPr txBox="1"/>
          <p:nvPr/>
        </p:nvSpPr>
        <p:spPr>
          <a:xfrm>
            <a:off x="2331379" y="1514392"/>
            <a:ext cx="3197062" cy="1219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Django 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框架下创建 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App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 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Core,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其中 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models.py 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为数据库组成，然后经由序列化器 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serializers.py 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将数据库模型实例转换为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Python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的原生数据类型，从而便于由大部分后端逻辑所在的视图 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views.py 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和路由 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urls.py 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组成接口来开放给前端调用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思源黑体 CN Medium" panose="020B0400000000000000" charset="-122"/>
              <a:ea typeface="思源黑体 CN Medium" panose="020B0400000000000000" charset="-122"/>
              <a:cs typeface="冬青黑体简体中文 W3" panose="020B03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4600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256226"/>
          </a:xfrm>
          <a:prstGeom prst="rect">
            <a:avLst/>
          </a:prstGeom>
          <a:solidFill>
            <a:srgbClr val="B3D2EF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蓝色山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022340" y="2911475"/>
            <a:ext cx="3047365" cy="2068195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6C21A58A-E25E-459D-8897-8243A73B9B2B}"/>
              </a:ext>
            </a:extLst>
          </p:cNvPr>
          <p:cNvSpPr txBox="1"/>
          <p:nvPr/>
        </p:nvSpPr>
        <p:spPr>
          <a:xfrm>
            <a:off x="779665" y="745004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思源黑体 CN Medium" panose="020B0400000000000000" charset="-122"/>
                <a:ea typeface="思源黑体 CN Medium" panose="020B0400000000000000" charset="-122"/>
              </a:rPr>
              <a:t>系统功能介绍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91823E1-52C2-4EEC-B4B3-F8D2EE340155}"/>
              </a:ext>
            </a:extLst>
          </p:cNvPr>
          <p:cNvGrpSpPr/>
          <p:nvPr/>
        </p:nvGrpSpPr>
        <p:grpSpPr>
          <a:xfrm>
            <a:off x="523599" y="780006"/>
            <a:ext cx="256568" cy="256569"/>
            <a:chOff x="1820779" y="1138991"/>
            <a:chExt cx="625642" cy="625643"/>
          </a:xfrm>
          <a:solidFill>
            <a:srgbClr val="0F0E38"/>
          </a:solidFill>
        </p:grpSpPr>
        <p:sp>
          <p:nvSpPr>
            <p:cNvPr id="29" name="直角三角形 28">
              <a:extLst>
                <a:ext uri="{FF2B5EF4-FFF2-40B4-BE49-F238E27FC236}">
                  <a16:creationId xmlns:a16="http://schemas.microsoft.com/office/drawing/2014/main" id="{B94ABCBE-0A0A-4694-BAA3-7BDBA1315F76}"/>
                </a:ext>
              </a:extLst>
            </p:cNvPr>
            <p:cNvSpPr/>
            <p:nvPr/>
          </p:nvSpPr>
          <p:spPr>
            <a:xfrm>
              <a:off x="1820779" y="1138991"/>
              <a:ext cx="625642" cy="62564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直角三角形 29">
              <a:extLst>
                <a:ext uri="{FF2B5EF4-FFF2-40B4-BE49-F238E27FC236}">
                  <a16:creationId xmlns:a16="http://schemas.microsoft.com/office/drawing/2014/main" id="{09F327EE-B41A-4D50-918C-1E8BD4DC88B3}"/>
                </a:ext>
              </a:extLst>
            </p:cNvPr>
            <p:cNvSpPr/>
            <p:nvPr/>
          </p:nvSpPr>
          <p:spPr>
            <a:xfrm rot="10800000">
              <a:off x="1820779" y="1138992"/>
              <a:ext cx="625642" cy="62564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32CF84A4-E292-4536-8A44-319A51962EE7}"/>
              </a:ext>
            </a:extLst>
          </p:cNvPr>
          <p:cNvSpPr txBox="1"/>
          <p:nvPr/>
        </p:nvSpPr>
        <p:spPr>
          <a:xfrm>
            <a:off x="523598" y="1177381"/>
            <a:ext cx="5004843" cy="295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◼菜单页面：点菜下单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思源黑体 CN Medium" panose="020B0400000000000000" charset="-122"/>
              <a:ea typeface="思源黑体 CN Medium" panose="020B0400000000000000" charset="-122"/>
              <a:cs typeface="冬青黑体简体中文 W3" panose="020B0300000000000000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B04A1A-A447-48C9-972D-406BBF8DCE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98" y="1541559"/>
            <a:ext cx="7102451" cy="327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58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256226"/>
          </a:xfrm>
          <a:prstGeom prst="rect">
            <a:avLst/>
          </a:prstGeom>
          <a:solidFill>
            <a:srgbClr val="B3D2EF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蓝色山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022340" y="2911475"/>
            <a:ext cx="3047365" cy="2068195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6C21A58A-E25E-459D-8897-8243A73B9B2B}"/>
              </a:ext>
            </a:extLst>
          </p:cNvPr>
          <p:cNvSpPr txBox="1"/>
          <p:nvPr/>
        </p:nvSpPr>
        <p:spPr>
          <a:xfrm>
            <a:off x="779665" y="745004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思源黑体 CN Medium" panose="020B0400000000000000" charset="-122"/>
                <a:ea typeface="思源黑体 CN Medium" panose="020B0400000000000000" charset="-122"/>
              </a:rPr>
              <a:t>系统功能介绍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91823E1-52C2-4EEC-B4B3-F8D2EE340155}"/>
              </a:ext>
            </a:extLst>
          </p:cNvPr>
          <p:cNvGrpSpPr/>
          <p:nvPr/>
        </p:nvGrpSpPr>
        <p:grpSpPr>
          <a:xfrm>
            <a:off x="523599" y="780006"/>
            <a:ext cx="256568" cy="256569"/>
            <a:chOff x="1820779" y="1138991"/>
            <a:chExt cx="625642" cy="625643"/>
          </a:xfrm>
          <a:solidFill>
            <a:srgbClr val="0F0E38"/>
          </a:solidFill>
        </p:grpSpPr>
        <p:sp>
          <p:nvSpPr>
            <p:cNvPr id="29" name="直角三角形 28">
              <a:extLst>
                <a:ext uri="{FF2B5EF4-FFF2-40B4-BE49-F238E27FC236}">
                  <a16:creationId xmlns:a16="http://schemas.microsoft.com/office/drawing/2014/main" id="{B94ABCBE-0A0A-4694-BAA3-7BDBA1315F76}"/>
                </a:ext>
              </a:extLst>
            </p:cNvPr>
            <p:cNvSpPr/>
            <p:nvPr/>
          </p:nvSpPr>
          <p:spPr>
            <a:xfrm>
              <a:off x="1820779" y="1138991"/>
              <a:ext cx="625642" cy="62564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直角三角形 29">
              <a:extLst>
                <a:ext uri="{FF2B5EF4-FFF2-40B4-BE49-F238E27FC236}">
                  <a16:creationId xmlns:a16="http://schemas.microsoft.com/office/drawing/2014/main" id="{09F327EE-B41A-4D50-918C-1E8BD4DC88B3}"/>
                </a:ext>
              </a:extLst>
            </p:cNvPr>
            <p:cNvSpPr/>
            <p:nvPr/>
          </p:nvSpPr>
          <p:spPr>
            <a:xfrm rot="10800000">
              <a:off x="1820779" y="1138992"/>
              <a:ext cx="625642" cy="62564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32CF84A4-E292-4536-8A44-319A51962EE7}"/>
              </a:ext>
            </a:extLst>
          </p:cNvPr>
          <p:cNvSpPr txBox="1"/>
          <p:nvPr/>
        </p:nvSpPr>
        <p:spPr>
          <a:xfrm>
            <a:off x="523598" y="1177381"/>
            <a:ext cx="5004843" cy="295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◼后勤管理页面：查看订单、餐桌状态；管理库存食材；统计收支费用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思源黑体 CN Medium" panose="020B0400000000000000" charset="-122"/>
              <a:ea typeface="思源黑体 CN Medium" panose="020B0400000000000000" charset="-122"/>
              <a:cs typeface="冬青黑体简体中文 W3" panose="020B0300000000000000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5EB6F2E-8C27-4EA5-9A75-8FE99A232F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98" y="1535872"/>
            <a:ext cx="7088176" cy="327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691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256226"/>
          </a:xfrm>
          <a:prstGeom prst="rect">
            <a:avLst/>
          </a:prstGeom>
          <a:solidFill>
            <a:srgbClr val="B3D2EF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蓝色山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022340" y="2911475"/>
            <a:ext cx="3047365" cy="2068195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6C21A58A-E25E-459D-8897-8243A73B9B2B}"/>
              </a:ext>
            </a:extLst>
          </p:cNvPr>
          <p:cNvSpPr txBox="1"/>
          <p:nvPr/>
        </p:nvSpPr>
        <p:spPr>
          <a:xfrm>
            <a:off x="779665" y="745004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思源黑体 CN Medium" panose="020B0400000000000000" charset="-122"/>
                <a:ea typeface="思源黑体 CN Medium" panose="020B0400000000000000" charset="-122"/>
              </a:rPr>
              <a:t>系统功能介绍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91823E1-52C2-4EEC-B4B3-F8D2EE340155}"/>
              </a:ext>
            </a:extLst>
          </p:cNvPr>
          <p:cNvGrpSpPr/>
          <p:nvPr/>
        </p:nvGrpSpPr>
        <p:grpSpPr>
          <a:xfrm>
            <a:off x="523599" y="780006"/>
            <a:ext cx="256568" cy="256569"/>
            <a:chOff x="1820779" y="1138991"/>
            <a:chExt cx="625642" cy="625643"/>
          </a:xfrm>
          <a:solidFill>
            <a:srgbClr val="0F0E38"/>
          </a:solidFill>
        </p:grpSpPr>
        <p:sp>
          <p:nvSpPr>
            <p:cNvPr id="29" name="直角三角形 28">
              <a:extLst>
                <a:ext uri="{FF2B5EF4-FFF2-40B4-BE49-F238E27FC236}">
                  <a16:creationId xmlns:a16="http://schemas.microsoft.com/office/drawing/2014/main" id="{B94ABCBE-0A0A-4694-BAA3-7BDBA1315F76}"/>
                </a:ext>
              </a:extLst>
            </p:cNvPr>
            <p:cNvSpPr/>
            <p:nvPr/>
          </p:nvSpPr>
          <p:spPr>
            <a:xfrm>
              <a:off x="1820779" y="1138991"/>
              <a:ext cx="625642" cy="62564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直角三角形 29">
              <a:extLst>
                <a:ext uri="{FF2B5EF4-FFF2-40B4-BE49-F238E27FC236}">
                  <a16:creationId xmlns:a16="http://schemas.microsoft.com/office/drawing/2014/main" id="{09F327EE-B41A-4D50-918C-1E8BD4DC88B3}"/>
                </a:ext>
              </a:extLst>
            </p:cNvPr>
            <p:cNvSpPr/>
            <p:nvPr/>
          </p:nvSpPr>
          <p:spPr>
            <a:xfrm rot="10800000">
              <a:off x="1820779" y="1138992"/>
              <a:ext cx="625642" cy="62564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32CF84A4-E292-4536-8A44-319A51962EE7}"/>
              </a:ext>
            </a:extLst>
          </p:cNvPr>
          <p:cNvSpPr txBox="1"/>
          <p:nvPr/>
        </p:nvSpPr>
        <p:spPr>
          <a:xfrm>
            <a:off x="523598" y="1177381"/>
            <a:ext cx="5004843" cy="295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◼后台页面：管理数据库，增添修改菜品、管理餐桌等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思源黑体 CN Medium" panose="020B0400000000000000" charset="-122"/>
              <a:ea typeface="思源黑体 CN Medium" panose="020B0400000000000000" charset="-122"/>
              <a:cs typeface="冬青黑体简体中文 W3" panose="020B0300000000000000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9B386A-E244-4AC1-9D4D-B66A409A2D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98" y="1541559"/>
            <a:ext cx="7078885" cy="327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117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1" y="1947998"/>
            <a:ext cx="9144001" cy="1735727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山大"/>
          <p:cNvPicPr>
            <a:picLocks noChangeAspect="1"/>
          </p:cNvPicPr>
          <p:nvPr/>
        </p:nvPicPr>
        <p:blipFill>
          <a:blip r:embed="rId3">
            <a:alphaModFix amt="44000"/>
          </a:blip>
          <a:srcRect t="38175" b="7701"/>
          <a:stretch>
            <a:fillRect/>
          </a:stretch>
        </p:blipFill>
        <p:spPr>
          <a:xfrm>
            <a:off x="1270" y="-452755"/>
            <a:ext cx="9144000" cy="5672455"/>
          </a:xfrm>
          <a:prstGeom prst="rect">
            <a:avLst/>
          </a:prstGeom>
        </p:spPr>
      </p:pic>
      <p:pic>
        <p:nvPicPr>
          <p:cNvPr id="5" name="图片 4" descr="蓝色山大校徽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668" y="349885"/>
            <a:ext cx="1256665" cy="125349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337559" y="2218055"/>
            <a:ext cx="2468880" cy="783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500" dirty="0">
                <a:solidFill>
                  <a:srgbClr val="0462DA"/>
                </a:solidFill>
                <a:latin typeface="思源黑体 CN Medium" panose="020B0400000000000000" charset="-122"/>
                <a:ea typeface="思源黑体 CN Medium" panose="020B0400000000000000" charset="-122"/>
              </a:rPr>
              <a:t>感谢聆听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5" r="80873"/>
          <a:stretch>
            <a:fillRect/>
          </a:stretch>
        </p:blipFill>
        <p:spPr>
          <a:xfrm>
            <a:off x="5603875" y="0"/>
            <a:ext cx="3540125" cy="455104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873"/>
          <a:stretch>
            <a:fillRect/>
          </a:stretch>
        </p:blipFill>
        <p:spPr>
          <a:xfrm>
            <a:off x="0" y="3239589"/>
            <a:ext cx="9144000" cy="1980111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11" name="矩形 10"/>
          <p:cNvSpPr/>
          <p:nvPr/>
        </p:nvSpPr>
        <p:spPr>
          <a:xfrm>
            <a:off x="0" y="3356525"/>
            <a:ext cx="9144001" cy="1735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490088" y="3843995"/>
            <a:ext cx="2031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en-US" sz="1600" dirty="0">
                <a:solidFill>
                  <a:srgbClr val="0462DA"/>
                </a:solidFill>
                <a:latin typeface="思源黑体 CN Medium" panose="020B0400000000000000" charset="-122"/>
                <a:ea typeface="思源黑体 CN Medium" panose="020B0400000000000000" charset="-122"/>
              </a:rPr>
              <a:t>一、</a:t>
            </a:r>
            <a:r>
              <a:rPr lang="zh-CN" sz="1600" dirty="0">
                <a:solidFill>
                  <a:srgbClr val="0462DA"/>
                </a:solidFill>
                <a:latin typeface="思源黑体 CN Medium" panose="020B0400000000000000" charset="-122"/>
                <a:ea typeface="思源黑体 CN Medium" panose="020B0400000000000000" charset="-122"/>
              </a:rPr>
              <a:t>选题</a:t>
            </a:r>
            <a:r>
              <a:rPr lang="zh-CN" altLang="en-US" sz="1600" dirty="0">
                <a:solidFill>
                  <a:srgbClr val="0462DA"/>
                </a:solidFill>
                <a:latin typeface="思源黑体 CN Medium" panose="020B0400000000000000" charset="-122"/>
                <a:ea typeface="思源黑体 CN Medium" panose="020B0400000000000000" charset="-122"/>
              </a:rPr>
              <a:t>与设计分析</a:t>
            </a:r>
            <a:endParaRPr lang="zh-CN" sz="1600" dirty="0">
              <a:solidFill>
                <a:srgbClr val="0462DA"/>
              </a:solidFill>
              <a:latin typeface="思源黑体 CN Medium" panose="020B0400000000000000" charset="-122"/>
              <a:ea typeface="思源黑体 CN Medium" panose="020B0400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90088" y="4274308"/>
            <a:ext cx="18261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en-US" sz="1600" dirty="0">
                <a:solidFill>
                  <a:srgbClr val="0462DA"/>
                </a:solidFill>
                <a:latin typeface="思源黑体 CN Medium" panose="020B0400000000000000" charset="-122"/>
                <a:ea typeface="思源黑体 CN Medium" panose="020B0400000000000000" charset="-122"/>
              </a:rPr>
              <a:t>二、用户需求分析</a:t>
            </a:r>
          </a:p>
        </p:txBody>
      </p:sp>
      <p:sp>
        <p:nvSpPr>
          <p:cNvPr id="5" name="矩形 4"/>
          <p:cNvSpPr/>
          <p:nvPr/>
        </p:nvSpPr>
        <p:spPr>
          <a:xfrm>
            <a:off x="4825471" y="3843995"/>
            <a:ext cx="23391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en-US" sz="1600" dirty="0">
                <a:solidFill>
                  <a:srgbClr val="0462DA"/>
                </a:solidFill>
                <a:latin typeface="思源黑体 CN Medium" panose="020B0400000000000000" charset="-122"/>
                <a:ea typeface="思源黑体 CN Medium" panose="020B0400000000000000" charset="-122"/>
              </a:rPr>
              <a:t>三、</a:t>
            </a:r>
            <a:r>
              <a:rPr lang="en-US" altLang="zh-CN" sz="1600" dirty="0">
                <a:solidFill>
                  <a:srgbClr val="0462DA"/>
                </a:solidFill>
                <a:latin typeface="思源黑体 CN Medium" panose="020B0400000000000000" charset="-122"/>
                <a:ea typeface="思源黑体 CN Medium" panose="020B0400000000000000" charset="-122"/>
              </a:rPr>
              <a:t>ER</a:t>
            </a:r>
            <a:r>
              <a:rPr lang="zh-CN" altLang="en-US" sz="1600" dirty="0">
                <a:solidFill>
                  <a:srgbClr val="0462DA"/>
                </a:solidFill>
                <a:latin typeface="思源黑体 CN Medium" panose="020B0400000000000000" charset="-122"/>
                <a:ea typeface="思源黑体 CN Medium" panose="020B0400000000000000" charset="-122"/>
              </a:rPr>
              <a:t>图与数据库设计</a:t>
            </a:r>
          </a:p>
        </p:txBody>
      </p:sp>
      <p:sp>
        <p:nvSpPr>
          <p:cNvPr id="6" name="矩形 5"/>
          <p:cNvSpPr/>
          <p:nvPr/>
        </p:nvSpPr>
        <p:spPr>
          <a:xfrm>
            <a:off x="4825471" y="4274308"/>
            <a:ext cx="2031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en-US" sz="1600" dirty="0">
                <a:solidFill>
                  <a:srgbClr val="0462DA"/>
                </a:solidFill>
                <a:latin typeface="思源黑体 CN Medium" panose="020B0400000000000000" charset="-122"/>
                <a:ea typeface="思源黑体 CN Medium" panose="020B0400000000000000" charset="-122"/>
              </a:rPr>
              <a:t>四、系统前后端设计</a:t>
            </a:r>
            <a:endParaRPr lang="zh-CN" altLang="zh-CN" sz="1600" dirty="0">
              <a:solidFill>
                <a:srgbClr val="0462DA"/>
              </a:solidFill>
              <a:latin typeface="思源黑体 CN Medium" panose="020B0400000000000000" charset="-122"/>
              <a:ea typeface="思源黑体 CN Medium" panose="020B0400000000000000" charset="-122"/>
            </a:endParaRPr>
          </a:p>
        </p:txBody>
      </p:sp>
      <p:pic>
        <p:nvPicPr>
          <p:cNvPr id="2" name="图片 1" descr="山大"/>
          <p:cNvPicPr>
            <a:picLocks noChangeAspect="1"/>
          </p:cNvPicPr>
          <p:nvPr/>
        </p:nvPicPr>
        <p:blipFill>
          <a:blip r:embed="rId5"/>
          <a:srcRect t="43938" b="5421"/>
          <a:stretch>
            <a:fillRect/>
          </a:stretch>
        </p:blipFill>
        <p:spPr>
          <a:xfrm>
            <a:off x="0" y="0"/>
            <a:ext cx="5603240" cy="323977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5768926" y="2608302"/>
            <a:ext cx="354355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0462DA"/>
                </a:solidFill>
                <a:latin typeface="思源黑体 CN Medium" panose="020B0400000000000000" charset="-122"/>
                <a:ea typeface="思源黑体 CN Medium" panose="020B0400000000000000" charset="-122"/>
                <a:sym typeface="微软雅黑" panose="020B0503020204020204" pitchFamily="34" charset="-122"/>
              </a:rPr>
              <a:t>C o n t e n t 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5" r="80873"/>
          <a:stretch>
            <a:fillRect/>
          </a:stretch>
        </p:blipFill>
        <p:spPr>
          <a:xfrm>
            <a:off x="5928360" y="0"/>
            <a:ext cx="3215640" cy="455104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873"/>
          <a:stretch>
            <a:fillRect/>
          </a:stretch>
        </p:blipFill>
        <p:spPr>
          <a:xfrm>
            <a:off x="0" y="3239589"/>
            <a:ext cx="9144000" cy="1980111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-1" y="3361780"/>
            <a:ext cx="9144001" cy="1735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239452" y="3703700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en-US" sz="2800" dirty="0">
                <a:solidFill>
                  <a:srgbClr val="0462DA"/>
                </a:solidFill>
                <a:latin typeface="思源黑体 CN Medium" panose="020B0400000000000000" charset="-122"/>
                <a:ea typeface="思源黑体 CN Medium" panose="020B0400000000000000" charset="-122"/>
                <a:sym typeface="+mn-ea"/>
              </a:rPr>
              <a:t>一、</a:t>
            </a:r>
            <a:r>
              <a:rPr lang="zh-CN" altLang="zh-CN" sz="2800" dirty="0">
                <a:solidFill>
                  <a:srgbClr val="0462DA"/>
                </a:solidFill>
                <a:latin typeface="思源黑体 CN Medium" panose="020B0400000000000000" charset="-122"/>
                <a:ea typeface="思源黑体 CN Medium" panose="020B0400000000000000" charset="-122"/>
              </a:rPr>
              <a:t>选题</a:t>
            </a:r>
            <a:r>
              <a:rPr lang="zh-CN" altLang="en-US" sz="2800" dirty="0">
                <a:solidFill>
                  <a:srgbClr val="0462DA"/>
                </a:solidFill>
                <a:latin typeface="思源黑体 CN Medium" panose="020B0400000000000000" charset="-122"/>
                <a:ea typeface="思源黑体 CN Medium" panose="020B0400000000000000" charset="-122"/>
              </a:rPr>
              <a:t>与设计分析</a:t>
            </a:r>
            <a:endParaRPr lang="en-US" altLang="zh-CN" sz="2800" dirty="0">
              <a:solidFill>
                <a:srgbClr val="0462DA"/>
              </a:solidFill>
              <a:latin typeface="思源黑体 CN Medium" panose="020B0400000000000000" charset="-122"/>
              <a:ea typeface="思源黑体 CN Medium" panose="020B0400000000000000" charset="-122"/>
            </a:endParaRPr>
          </a:p>
        </p:txBody>
      </p:sp>
      <p:sp>
        <p:nvSpPr>
          <p:cNvPr id="8" name="TextBox 14"/>
          <p:cNvSpPr txBox="1"/>
          <p:nvPr/>
        </p:nvSpPr>
        <p:spPr>
          <a:xfrm>
            <a:off x="6269262" y="2593561"/>
            <a:ext cx="310646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spc="600" dirty="0">
                <a:solidFill>
                  <a:srgbClr val="0462DA"/>
                </a:solidFill>
                <a:latin typeface="思源黑体 CN Medium" panose="020B0400000000000000" charset="-122"/>
                <a:ea typeface="思源黑体 CN Medium" panose="020B0400000000000000" charset="-122"/>
                <a:cs typeface="Ebrima" panose="02000000000000000000" pitchFamily="2" charset="0"/>
              </a:rPr>
              <a:t>PART.01</a:t>
            </a:r>
          </a:p>
        </p:txBody>
      </p:sp>
      <p:pic>
        <p:nvPicPr>
          <p:cNvPr id="9" name="图片 8" descr="山大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rcRect t="43938" b="5421"/>
          <a:stretch>
            <a:fillRect/>
          </a:stretch>
        </p:blipFill>
        <p:spPr>
          <a:xfrm>
            <a:off x="0" y="0"/>
            <a:ext cx="5928995" cy="323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256226"/>
          </a:xfrm>
          <a:prstGeom prst="rect">
            <a:avLst/>
          </a:prstGeom>
          <a:solidFill>
            <a:srgbClr val="B3D2EF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020608" y="934190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思源黑体 CN Medium" panose="020B0400000000000000" charset="-122"/>
                <a:ea typeface="思源黑体 CN Medium" panose="020B0400000000000000" charset="-122"/>
              </a:rPr>
              <a:t>课程设计选题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020608" y="1852553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思源黑体 CN Medium" panose="020B0400000000000000" charset="-122"/>
                <a:ea typeface="思源黑体 CN Medium" panose="020B0400000000000000" charset="-122"/>
              </a:rPr>
              <a:t>功能需求分析</a:t>
            </a: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1046461" y="3840222"/>
            <a:ext cx="307872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" name="组合 6"/>
          <p:cNvGrpSpPr/>
          <p:nvPr/>
        </p:nvGrpSpPr>
        <p:grpSpPr>
          <a:xfrm>
            <a:off x="4764542" y="1892557"/>
            <a:ext cx="256568" cy="256569"/>
            <a:chOff x="1820779" y="1138991"/>
            <a:chExt cx="625642" cy="625643"/>
          </a:xfrm>
          <a:solidFill>
            <a:srgbClr val="0F0E38"/>
          </a:solidFill>
        </p:grpSpPr>
        <p:sp>
          <p:nvSpPr>
            <p:cNvPr id="8" name="直角三角形 7"/>
            <p:cNvSpPr/>
            <p:nvPr/>
          </p:nvSpPr>
          <p:spPr>
            <a:xfrm>
              <a:off x="1820779" y="1138991"/>
              <a:ext cx="625642" cy="625642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直角三角形 8"/>
            <p:cNvSpPr/>
            <p:nvPr/>
          </p:nvSpPr>
          <p:spPr>
            <a:xfrm rot="10800000">
              <a:off x="1820779" y="1138992"/>
              <a:ext cx="625642" cy="625642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35ED3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764542" y="969192"/>
            <a:ext cx="256568" cy="256569"/>
            <a:chOff x="1820779" y="1138991"/>
            <a:chExt cx="625642" cy="625643"/>
          </a:xfrm>
          <a:solidFill>
            <a:srgbClr val="0F0E38"/>
          </a:solidFill>
        </p:grpSpPr>
        <p:sp>
          <p:nvSpPr>
            <p:cNvPr id="11" name="直角三角形 10"/>
            <p:cNvSpPr/>
            <p:nvPr/>
          </p:nvSpPr>
          <p:spPr>
            <a:xfrm>
              <a:off x="1820779" y="1138991"/>
              <a:ext cx="625642" cy="62564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直角三角形 11"/>
            <p:cNvSpPr/>
            <p:nvPr/>
          </p:nvSpPr>
          <p:spPr>
            <a:xfrm rot="10800000">
              <a:off x="1820779" y="1138992"/>
              <a:ext cx="625642" cy="62564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4701119" y="1316631"/>
            <a:ext cx="3598149" cy="298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小型餐馆运营系统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701117" y="2293748"/>
            <a:ext cx="3598149" cy="121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◼ 菜品管理、餐桌管理</a:t>
            </a: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◼ 堂食管理、外卖管理</a:t>
            </a: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◼ 原材料管理</a:t>
            </a: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◼ 费用管理</a:t>
            </a: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◼ 其他功能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29"/>
          <a:stretch>
            <a:fillRect/>
          </a:stretch>
        </p:blipFill>
        <p:spPr>
          <a:xfrm>
            <a:off x="941379" y="1535359"/>
            <a:ext cx="3288890" cy="2152387"/>
          </a:xfrm>
          <a:prstGeom prst="rect">
            <a:avLst/>
          </a:prstGeom>
        </p:spPr>
      </p:pic>
      <p:pic>
        <p:nvPicPr>
          <p:cNvPr id="15" name="图片 14" descr="蓝色山"/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5444490" y="2654935"/>
            <a:ext cx="3467735" cy="235331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9A05656F-19FD-4F33-8E7B-BF4FBCDD6CC7}"/>
              </a:ext>
            </a:extLst>
          </p:cNvPr>
          <p:cNvSpPr txBox="1"/>
          <p:nvPr/>
        </p:nvSpPr>
        <p:spPr>
          <a:xfrm>
            <a:off x="5020608" y="3720034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思源黑体 CN Medium" panose="020B0400000000000000" charset="-122"/>
                <a:ea typeface="思源黑体 CN Medium" panose="020B0400000000000000" charset="-122"/>
              </a:rPr>
              <a:t>应用场景分析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4A4FF95-6274-49E7-BCAE-0CD17CE4FF00}"/>
              </a:ext>
            </a:extLst>
          </p:cNvPr>
          <p:cNvGrpSpPr/>
          <p:nvPr/>
        </p:nvGrpSpPr>
        <p:grpSpPr>
          <a:xfrm>
            <a:off x="4764542" y="3760038"/>
            <a:ext cx="256568" cy="256569"/>
            <a:chOff x="1820779" y="1138991"/>
            <a:chExt cx="625642" cy="625643"/>
          </a:xfrm>
          <a:solidFill>
            <a:srgbClr val="0F0E38"/>
          </a:solidFill>
        </p:grpSpPr>
        <p:sp>
          <p:nvSpPr>
            <p:cNvPr id="20" name="直角三角形 19">
              <a:extLst>
                <a:ext uri="{FF2B5EF4-FFF2-40B4-BE49-F238E27FC236}">
                  <a16:creationId xmlns:a16="http://schemas.microsoft.com/office/drawing/2014/main" id="{5F207DAE-07F2-4BEF-B032-8C6B8C70B177}"/>
                </a:ext>
              </a:extLst>
            </p:cNvPr>
            <p:cNvSpPr/>
            <p:nvPr/>
          </p:nvSpPr>
          <p:spPr>
            <a:xfrm>
              <a:off x="1820779" y="1138991"/>
              <a:ext cx="625642" cy="625642"/>
            </a:xfrm>
            <a:prstGeom prst="rtTriangle">
              <a:avLst/>
            </a:prstGeom>
            <a:solidFill>
              <a:srgbClr val="B3D2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直角三角形 20">
              <a:extLst>
                <a:ext uri="{FF2B5EF4-FFF2-40B4-BE49-F238E27FC236}">
                  <a16:creationId xmlns:a16="http://schemas.microsoft.com/office/drawing/2014/main" id="{E325BE7A-3293-4A1B-8390-E391EF467597}"/>
                </a:ext>
              </a:extLst>
            </p:cNvPr>
            <p:cNvSpPr/>
            <p:nvPr/>
          </p:nvSpPr>
          <p:spPr>
            <a:xfrm rot="10800000">
              <a:off x="1820779" y="1138992"/>
              <a:ext cx="625642" cy="625642"/>
            </a:xfrm>
            <a:prstGeom prst="rtTriangle">
              <a:avLst/>
            </a:prstGeom>
            <a:solidFill>
              <a:srgbClr val="B3D2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68A93CF2-A7A8-4913-9E84-DB0A98B80794}"/>
              </a:ext>
            </a:extLst>
          </p:cNvPr>
          <p:cNvSpPr txBox="1"/>
          <p:nvPr/>
        </p:nvSpPr>
        <p:spPr>
          <a:xfrm>
            <a:off x="4701117" y="4133895"/>
            <a:ext cx="3598149" cy="757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应用类似海底捞、咖啡厅、茶餐厅的电子点餐系统，运行在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iPad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上便于顾客浏览点餐，以及方便后勤服务人员查看餐厅当前运营情况</a:t>
            </a:r>
          </a:p>
        </p:txBody>
      </p:sp>
    </p:spTree>
    <p:extLst>
      <p:ext uri="{BB962C8B-B14F-4D97-AF65-F5344CB8AC3E}">
        <p14:creationId xmlns:p14="http://schemas.microsoft.com/office/powerpoint/2010/main" val="96366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5" r="80873"/>
          <a:stretch>
            <a:fillRect/>
          </a:stretch>
        </p:blipFill>
        <p:spPr>
          <a:xfrm>
            <a:off x="6209030" y="0"/>
            <a:ext cx="2934970" cy="455104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873"/>
          <a:stretch>
            <a:fillRect/>
          </a:stretch>
        </p:blipFill>
        <p:spPr>
          <a:xfrm>
            <a:off x="0" y="3239589"/>
            <a:ext cx="9144000" cy="1980111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-1" y="3361780"/>
            <a:ext cx="9144001" cy="1735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239452" y="3703700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en-US" sz="2800" dirty="0">
                <a:solidFill>
                  <a:srgbClr val="0462DA"/>
                </a:solidFill>
                <a:latin typeface="思源黑体 CN Medium" panose="020B0400000000000000" charset="-122"/>
                <a:ea typeface="思源黑体 CN Medium" panose="020B0400000000000000" charset="-122"/>
              </a:rPr>
              <a:t>二、用户需求分析</a:t>
            </a:r>
          </a:p>
        </p:txBody>
      </p:sp>
      <p:sp>
        <p:nvSpPr>
          <p:cNvPr id="8" name="TextBox 14"/>
          <p:cNvSpPr txBox="1"/>
          <p:nvPr/>
        </p:nvSpPr>
        <p:spPr>
          <a:xfrm>
            <a:off x="6478812" y="2654521"/>
            <a:ext cx="310646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spc="600" dirty="0">
                <a:solidFill>
                  <a:srgbClr val="0462DA"/>
                </a:solidFill>
                <a:latin typeface="思源黑体 CN Medium" panose="020B0400000000000000" charset="-122"/>
                <a:ea typeface="思源黑体 CN Medium" panose="020B0400000000000000" charset="-122"/>
                <a:cs typeface="Ebrima" panose="02000000000000000000" pitchFamily="2" charset="0"/>
              </a:rPr>
              <a:t>PART.02</a:t>
            </a:r>
          </a:p>
        </p:txBody>
      </p:sp>
      <p:pic>
        <p:nvPicPr>
          <p:cNvPr id="9" name="图片 8" descr="山大"/>
          <p:cNvPicPr>
            <a:picLocks noChangeAspect="1"/>
          </p:cNvPicPr>
          <p:nvPr/>
        </p:nvPicPr>
        <p:blipFill>
          <a:blip r:embed="rId5"/>
          <a:srcRect t="43938" b="5421"/>
          <a:stretch>
            <a:fillRect/>
          </a:stretch>
        </p:blipFill>
        <p:spPr>
          <a:xfrm>
            <a:off x="0" y="0"/>
            <a:ext cx="6208395" cy="323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256226"/>
          </a:xfrm>
          <a:prstGeom prst="rect">
            <a:avLst/>
          </a:prstGeom>
          <a:solidFill>
            <a:srgbClr val="B3D2EF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蓝色山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022340" y="2911475"/>
            <a:ext cx="3047365" cy="2068195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6C21A58A-E25E-459D-8897-8243A73B9B2B}"/>
              </a:ext>
            </a:extLst>
          </p:cNvPr>
          <p:cNvSpPr txBox="1"/>
          <p:nvPr/>
        </p:nvSpPr>
        <p:spPr>
          <a:xfrm>
            <a:off x="779665" y="745004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思源黑体 CN Medium" panose="020B0400000000000000" charset="-122"/>
                <a:ea typeface="思源黑体 CN Medium" panose="020B0400000000000000" charset="-122"/>
              </a:rPr>
              <a:t>面向餐厅顾客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91823E1-52C2-4EEC-B4B3-F8D2EE340155}"/>
              </a:ext>
            </a:extLst>
          </p:cNvPr>
          <p:cNvGrpSpPr/>
          <p:nvPr/>
        </p:nvGrpSpPr>
        <p:grpSpPr>
          <a:xfrm>
            <a:off x="523599" y="780006"/>
            <a:ext cx="256568" cy="256569"/>
            <a:chOff x="1820779" y="1138991"/>
            <a:chExt cx="625642" cy="625643"/>
          </a:xfrm>
          <a:solidFill>
            <a:srgbClr val="0F0E38"/>
          </a:solidFill>
        </p:grpSpPr>
        <p:sp>
          <p:nvSpPr>
            <p:cNvPr id="29" name="直角三角形 28">
              <a:extLst>
                <a:ext uri="{FF2B5EF4-FFF2-40B4-BE49-F238E27FC236}">
                  <a16:creationId xmlns:a16="http://schemas.microsoft.com/office/drawing/2014/main" id="{B94ABCBE-0A0A-4694-BAA3-7BDBA1315F76}"/>
                </a:ext>
              </a:extLst>
            </p:cNvPr>
            <p:cNvSpPr/>
            <p:nvPr/>
          </p:nvSpPr>
          <p:spPr>
            <a:xfrm>
              <a:off x="1820779" y="1138991"/>
              <a:ext cx="625642" cy="62564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直角三角形 29">
              <a:extLst>
                <a:ext uri="{FF2B5EF4-FFF2-40B4-BE49-F238E27FC236}">
                  <a16:creationId xmlns:a16="http://schemas.microsoft.com/office/drawing/2014/main" id="{09F327EE-B41A-4D50-918C-1E8BD4DC88B3}"/>
                </a:ext>
              </a:extLst>
            </p:cNvPr>
            <p:cNvSpPr/>
            <p:nvPr/>
          </p:nvSpPr>
          <p:spPr>
            <a:xfrm rot="10800000">
              <a:off x="1820779" y="1138992"/>
              <a:ext cx="625642" cy="62564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D4B59C51-B617-4775-BA49-B5C938E048CE}"/>
              </a:ext>
            </a:extLst>
          </p:cNvPr>
          <p:cNvSpPr txBox="1"/>
          <p:nvPr/>
        </p:nvSpPr>
        <p:spPr>
          <a:xfrm>
            <a:off x="523598" y="1177381"/>
            <a:ext cx="3598149" cy="757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◼ 浏览菜单</a:t>
            </a: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◼ 选择餐桌，堂食下单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思源黑体 CN Medium" panose="020B0400000000000000" charset="-122"/>
              <a:ea typeface="思源黑体 CN Medium" panose="020B0400000000000000" charset="-122"/>
              <a:cs typeface="冬青黑体简体中文 W3" panose="020B03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◼ 输入配送地址，外卖下单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思源黑体 CN Medium" panose="020B0400000000000000" charset="-122"/>
              <a:ea typeface="思源黑体 CN Medium" panose="020B0400000000000000" charset="-122"/>
              <a:cs typeface="冬青黑体简体中文 W3" panose="020B0300000000000000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8AE5D5C-E8A4-47DC-B957-9A3A5D2737B5}"/>
              </a:ext>
            </a:extLst>
          </p:cNvPr>
          <p:cNvSpPr txBox="1"/>
          <p:nvPr/>
        </p:nvSpPr>
        <p:spPr>
          <a:xfrm>
            <a:off x="779664" y="2281412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思源黑体 CN Medium" panose="020B0400000000000000" charset="-122"/>
                <a:ea typeface="思源黑体 CN Medium" panose="020B0400000000000000" charset="-122"/>
              </a:rPr>
              <a:t>面向餐厅工作人员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850656BA-4452-448F-BC2F-D3C4E3E91FE0}"/>
              </a:ext>
            </a:extLst>
          </p:cNvPr>
          <p:cNvGrpSpPr/>
          <p:nvPr/>
        </p:nvGrpSpPr>
        <p:grpSpPr>
          <a:xfrm>
            <a:off x="523096" y="2310229"/>
            <a:ext cx="256568" cy="256569"/>
            <a:chOff x="1820779" y="1138991"/>
            <a:chExt cx="625642" cy="625643"/>
          </a:xfrm>
          <a:solidFill>
            <a:srgbClr val="0F0E38"/>
          </a:solidFill>
        </p:grpSpPr>
        <p:sp>
          <p:nvSpPr>
            <p:cNvPr id="42" name="直角三角形 41">
              <a:extLst>
                <a:ext uri="{FF2B5EF4-FFF2-40B4-BE49-F238E27FC236}">
                  <a16:creationId xmlns:a16="http://schemas.microsoft.com/office/drawing/2014/main" id="{FB654061-AB14-4608-ACDA-F2B2D2C2A311}"/>
                </a:ext>
              </a:extLst>
            </p:cNvPr>
            <p:cNvSpPr/>
            <p:nvPr/>
          </p:nvSpPr>
          <p:spPr>
            <a:xfrm>
              <a:off x="1820779" y="1138991"/>
              <a:ext cx="625642" cy="625642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直角三角形 42">
              <a:extLst>
                <a:ext uri="{FF2B5EF4-FFF2-40B4-BE49-F238E27FC236}">
                  <a16:creationId xmlns:a16="http://schemas.microsoft.com/office/drawing/2014/main" id="{4886F17A-21A9-482B-96F8-B8280825A76C}"/>
                </a:ext>
              </a:extLst>
            </p:cNvPr>
            <p:cNvSpPr/>
            <p:nvPr/>
          </p:nvSpPr>
          <p:spPr>
            <a:xfrm rot="10800000">
              <a:off x="1820779" y="1138992"/>
              <a:ext cx="625642" cy="625642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35ED3"/>
                </a:solidFill>
              </a:endParaRPr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924B3269-B050-446D-9F57-DB605D115AEA}"/>
              </a:ext>
            </a:extLst>
          </p:cNvPr>
          <p:cNvSpPr txBox="1"/>
          <p:nvPr/>
        </p:nvSpPr>
        <p:spPr>
          <a:xfrm>
            <a:off x="523597" y="2726300"/>
            <a:ext cx="5010099" cy="121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◼ 菜品管理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思源黑体 CN Medium" panose="020B0400000000000000" charset="-122"/>
              <a:ea typeface="思源黑体 CN Medium" panose="020B0400000000000000" charset="-122"/>
              <a:cs typeface="冬青黑体简体中文 W3" panose="020B03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◼ 订单管理，根据订单进行配餐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思源黑体 CN Medium" panose="020B0400000000000000" charset="-122"/>
              <a:ea typeface="思源黑体 CN Medium" panose="020B0400000000000000" charset="-122"/>
              <a:cs typeface="冬青黑体简体中文 W3" panose="020B03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◼ 餐桌管理，根据当前餐桌订单上菜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思源黑体 CN Medium" panose="020B0400000000000000" charset="-122"/>
              <a:ea typeface="思源黑体 CN Medium" panose="020B0400000000000000" charset="-122"/>
              <a:cs typeface="冬青黑体简体中文 W3" panose="020B03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◼ 原材料管理，能够查看库存食材，下单后正确扣除食材，以及食材的采购管理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思源黑体 CN Medium" panose="020B0400000000000000" charset="-122"/>
              <a:ea typeface="思源黑体 CN Medium" panose="020B0400000000000000" charset="-122"/>
              <a:cs typeface="冬青黑体简体中文 W3" panose="020B03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◼ 费用管理，能够正确计算餐厅订单收入、食材采购费用以及添加其他各项支出费用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5" r="80873"/>
          <a:stretch>
            <a:fillRect/>
          </a:stretch>
        </p:blipFill>
        <p:spPr>
          <a:xfrm>
            <a:off x="6209030" y="0"/>
            <a:ext cx="2934970" cy="455104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873"/>
          <a:stretch>
            <a:fillRect/>
          </a:stretch>
        </p:blipFill>
        <p:spPr>
          <a:xfrm>
            <a:off x="0" y="3239589"/>
            <a:ext cx="9144000" cy="1980111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-1" y="3361780"/>
            <a:ext cx="9144001" cy="1735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239452" y="3703700"/>
            <a:ext cx="38475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en-US" sz="2800" dirty="0">
                <a:solidFill>
                  <a:srgbClr val="0462DA"/>
                </a:solidFill>
                <a:latin typeface="思源黑体 CN Medium" panose="020B0400000000000000" charset="-122"/>
                <a:ea typeface="思源黑体 CN Medium" panose="020B0400000000000000" charset="-122"/>
              </a:rPr>
              <a:t>三、</a:t>
            </a:r>
            <a:r>
              <a:rPr lang="en-US" altLang="zh-CN" sz="2800" dirty="0">
                <a:solidFill>
                  <a:srgbClr val="0462DA"/>
                </a:solidFill>
                <a:latin typeface="思源黑体 CN Medium" panose="020B0400000000000000" charset="-122"/>
                <a:ea typeface="思源黑体 CN Medium" panose="020B0400000000000000" charset="-122"/>
              </a:rPr>
              <a:t>ER</a:t>
            </a:r>
            <a:r>
              <a:rPr lang="zh-CN" altLang="en-US" sz="2800" dirty="0">
                <a:solidFill>
                  <a:srgbClr val="0462DA"/>
                </a:solidFill>
                <a:latin typeface="思源黑体 CN Medium" panose="020B0400000000000000" charset="-122"/>
                <a:ea typeface="思源黑体 CN Medium" panose="020B0400000000000000" charset="-122"/>
              </a:rPr>
              <a:t>图与数据库设计</a:t>
            </a:r>
          </a:p>
        </p:txBody>
      </p:sp>
      <p:sp>
        <p:nvSpPr>
          <p:cNvPr id="8" name="TextBox 14"/>
          <p:cNvSpPr txBox="1"/>
          <p:nvPr/>
        </p:nvSpPr>
        <p:spPr>
          <a:xfrm>
            <a:off x="6478812" y="2654521"/>
            <a:ext cx="310646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spc="600" dirty="0">
                <a:solidFill>
                  <a:srgbClr val="0462DA"/>
                </a:solidFill>
                <a:latin typeface="思源黑体 CN Medium" panose="020B0400000000000000" charset="-122"/>
                <a:ea typeface="思源黑体 CN Medium" panose="020B0400000000000000" charset="-122"/>
                <a:cs typeface="Ebrima" panose="02000000000000000000" pitchFamily="2" charset="0"/>
              </a:rPr>
              <a:t>PART.03</a:t>
            </a:r>
          </a:p>
        </p:txBody>
      </p:sp>
      <p:pic>
        <p:nvPicPr>
          <p:cNvPr id="9" name="图片 8" descr="山大"/>
          <p:cNvPicPr>
            <a:picLocks noChangeAspect="1"/>
          </p:cNvPicPr>
          <p:nvPr/>
        </p:nvPicPr>
        <p:blipFill>
          <a:blip r:embed="rId5"/>
          <a:srcRect t="43938" b="5421"/>
          <a:stretch>
            <a:fillRect/>
          </a:stretch>
        </p:blipFill>
        <p:spPr>
          <a:xfrm>
            <a:off x="0" y="0"/>
            <a:ext cx="6208395" cy="323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85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256226"/>
          </a:xfrm>
          <a:prstGeom prst="rect">
            <a:avLst/>
          </a:prstGeom>
          <a:solidFill>
            <a:srgbClr val="B3D2EF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蓝色山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022340" y="2911475"/>
            <a:ext cx="3047365" cy="2068195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6C21A58A-E25E-459D-8897-8243A73B9B2B}"/>
              </a:ext>
            </a:extLst>
          </p:cNvPr>
          <p:cNvSpPr txBox="1"/>
          <p:nvPr/>
        </p:nvSpPr>
        <p:spPr>
          <a:xfrm>
            <a:off x="779665" y="745004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思源黑体 CN Medium" panose="020B0400000000000000" charset="-122"/>
                <a:ea typeface="思源黑体 CN Medium" panose="020B0400000000000000" charset="-122"/>
              </a:rPr>
              <a:t>系统数据分析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91823E1-52C2-4EEC-B4B3-F8D2EE340155}"/>
              </a:ext>
            </a:extLst>
          </p:cNvPr>
          <p:cNvGrpSpPr/>
          <p:nvPr/>
        </p:nvGrpSpPr>
        <p:grpSpPr>
          <a:xfrm>
            <a:off x="523599" y="780006"/>
            <a:ext cx="256568" cy="256569"/>
            <a:chOff x="1820779" y="1138991"/>
            <a:chExt cx="625642" cy="625643"/>
          </a:xfrm>
          <a:solidFill>
            <a:srgbClr val="0F0E38"/>
          </a:solidFill>
        </p:grpSpPr>
        <p:sp>
          <p:nvSpPr>
            <p:cNvPr id="29" name="直角三角形 28">
              <a:extLst>
                <a:ext uri="{FF2B5EF4-FFF2-40B4-BE49-F238E27FC236}">
                  <a16:creationId xmlns:a16="http://schemas.microsoft.com/office/drawing/2014/main" id="{B94ABCBE-0A0A-4694-BAA3-7BDBA1315F76}"/>
                </a:ext>
              </a:extLst>
            </p:cNvPr>
            <p:cNvSpPr/>
            <p:nvPr/>
          </p:nvSpPr>
          <p:spPr>
            <a:xfrm>
              <a:off x="1820779" y="1138991"/>
              <a:ext cx="625642" cy="62564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直角三角形 29">
              <a:extLst>
                <a:ext uri="{FF2B5EF4-FFF2-40B4-BE49-F238E27FC236}">
                  <a16:creationId xmlns:a16="http://schemas.microsoft.com/office/drawing/2014/main" id="{09F327EE-B41A-4D50-918C-1E8BD4DC88B3}"/>
                </a:ext>
              </a:extLst>
            </p:cNvPr>
            <p:cNvSpPr/>
            <p:nvPr/>
          </p:nvSpPr>
          <p:spPr>
            <a:xfrm rot="10800000">
              <a:off x="1820779" y="1138992"/>
              <a:ext cx="625642" cy="62564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32CF84A4-E292-4536-8A44-319A51962EE7}"/>
              </a:ext>
            </a:extLst>
          </p:cNvPr>
          <p:cNvSpPr txBox="1"/>
          <p:nvPr/>
        </p:nvSpPr>
        <p:spPr>
          <a:xfrm>
            <a:off x="523598" y="1177381"/>
            <a:ext cx="5004843" cy="1449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◼ 下单前检查食材是否充足，下单后扣除库存食材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--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建立菜品与材料的关系</a:t>
            </a: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◼ 下单后建立对应订单，通过清单查询点单详情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--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建立菜品与订单关系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思源黑体 CN Medium" panose="020B0400000000000000" charset="-122"/>
              <a:ea typeface="思源黑体 CN Medium" panose="020B0400000000000000" charset="-122"/>
              <a:cs typeface="冬青黑体简体中文 W3" panose="020B03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◼ 堂食订单占用对应餐桌，通过餐桌查询点单详情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--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建立订单与餐桌关系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思源黑体 CN Medium" panose="020B0400000000000000" charset="-122"/>
              <a:ea typeface="思源黑体 CN Medium" panose="020B0400000000000000" charset="-122"/>
              <a:cs typeface="冬青黑体简体中文 W3" panose="020B03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◼ 外卖订单保存配送地址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--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建立订单与外卖关系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思源黑体 CN Medium" panose="020B0400000000000000" charset="-122"/>
              <a:ea typeface="思源黑体 CN Medium" panose="020B0400000000000000" charset="-122"/>
              <a:cs typeface="冬青黑体简体中文 W3" panose="020B03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◼ 完成订单记录订单收入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--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建立订单与费用关系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思源黑体 CN Medium" panose="020B0400000000000000" charset="-122"/>
              <a:ea typeface="思源黑体 CN Medium" panose="020B0400000000000000" charset="-122"/>
              <a:cs typeface="冬青黑体简体中文 W3" panose="020B03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◼ 采购食材记录采购费用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--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思源黑体 CN Medium" panose="020B0400000000000000" charset="-122"/>
                <a:ea typeface="思源黑体 CN Medium" panose="020B0400000000000000" charset="-122"/>
                <a:cs typeface="冬青黑体简体中文 W3" panose="020B0300000000000000" charset="-122"/>
              </a:rPr>
              <a:t>建立材料与费用关系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思源黑体 CN Medium" panose="020B0400000000000000" charset="-122"/>
              <a:ea typeface="思源黑体 CN Medium" panose="020B0400000000000000" charset="-122"/>
              <a:cs typeface="冬青黑体简体中文 W3" panose="020B03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1174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256226"/>
          </a:xfrm>
          <a:prstGeom prst="rect">
            <a:avLst/>
          </a:prstGeom>
          <a:solidFill>
            <a:srgbClr val="B3D2EF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蓝色山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022340" y="2911475"/>
            <a:ext cx="3047365" cy="2068195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6C21A58A-E25E-459D-8897-8243A73B9B2B}"/>
              </a:ext>
            </a:extLst>
          </p:cNvPr>
          <p:cNvSpPr txBox="1"/>
          <p:nvPr/>
        </p:nvSpPr>
        <p:spPr>
          <a:xfrm>
            <a:off x="779665" y="745004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latin typeface="思源黑体 CN Medium" panose="020B0400000000000000" charset="-122"/>
                <a:ea typeface="思源黑体 CN Medium" panose="020B0400000000000000" charset="-122"/>
              </a:rPr>
              <a:t>ER</a:t>
            </a:r>
            <a:r>
              <a:rPr lang="zh-CN" altLang="en-US" sz="1400" b="1" dirty="0">
                <a:latin typeface="思源黑体 CN Medium" panose="020B0400000000000000" charset="-122"/>
                <a:ea typeface="思源黑体 CN Medium" panose="020B0400000000000000" charset="-122"/>
              </a:rPr>
              <a:t>图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91823E1-52C2-4EEC-B4B3-F8D2EE340155}"/>
              </a:ext>
            </a:extLst>
          </p:cNvPr>
          <p:cNvGrpSpPr/>
          <p:nvPr/>
        </p:nvGrpSpPr>
        <p:grpSpPr>
          <a:xfrm>
            <a:off x="523599" y="780006"/>
            <a:ext cx="256568" cy="256569"/>
            <a:chOff x="1820779" y="1138991"/>
            <a:chExt cx="625642" cy="625643"/>
          </a:xfrm>
          <a:solidFill>
            <a:srgbClr val="0F0E38"/>
          </a:solidFill>
        </p:grpSpPr>
        <p:sp>
          <p:nvSpPr>
            <p:cNvPr id="29" name="直角三角形 28">
              <a:extLst>
                <a:ext uri="{FF2B5EF4-FFF2-40B4-BE49-F238E27FC236}">
                  <a16:creationId xmlns:a16="http://schemas.microsoft.com/office/drawing/2014/main" id="{B94ABCBE-0A0A-4694-BAA3-7BDBA1315F76}"/>
                </a:ext>
              </a:extLst>
            </p:cNvPr>
            <p:cNvSpPr/>
            <p:nvPr/>
          </p:nvSpPr>
          <p:spPr>
            <a:xfrm>
              <a:off x="1820779" y="1138991"/>
              <a:ext cx="625642" cy="62564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直角三角形 29">
              <a:extLst>
                <a:ext uri="{FF2B5EF4-FFF2-40B4-BE49-F238E27FC236}">
                  <a16:creationId xmlns:a16="http://schemas.microsoft.com/office/drawing/2014/main" id="{09F327EE-B41A-4D50-918C-1E8BD4DC88B3}"/>
                </a:ext>
              </a:extLst>
            </p:cNvPr>
            <p:cNvSpPr/>
            <p:nvPr/>
          </p:nvSpPr>
          <p:spPr>
            <a:xfrm rot="10800000">
              <a:off x="1820779" y="1138992"/>
              <a:ext cx="625642" cy="62564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FF889CFF-5B9D-4854-BF0A-01DB38A01F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781" y="425238"/>
            <a:ext cx="4221294" cy="464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054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DA0ODg2Yjk0MDA3ZGUzMDkzY2NlMmQwNDBkOGJmYTE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167.412598425197,&quot;width&quot;:4182.451968503937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118.2850393700787,&quot;width&quot;:14400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102,&quot;width&quot;:10218}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354</TotalTime>
  <Words>754</Words>
  <Application>Microsoft Office PowerPoint</Application>
  <PresentationFormat>自定义</PresentationFormat>
  <Paragraphs>152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等线</vt:lpstr>
      <vt:lpstr>思源黑体 CN Medium</vt:lpstr>
      <vt:lpstr>Microsoft YaHei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大气欧式活动策划PPT模板</dc:title>
  <dc:creator>User</dc:creator>
  <cp:lastModifiedBy>赵 昱琨</cp:lastModifiedBy>
  <cp:revision>51</cp:revision>
  <dcterms:created xsi:type="dcterms:W3CDTF">2022-05-05T01:55:24Z</dcterms:created>
  <dcterms:modified xsi:type="dcterms:W3CDTF">2024-09-03T07:34:18Z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mmondata">
    <vt:lpwstr>eyJoZGlkIjoiNDQ2NmRlZDFkYTUwNGE4MWU1NGM4NzFhNGIwOTNjMDgifQ==</vt:lpwstr>
  </property>
  <property fmtid="{D5CDD505-2E9C-101B-9397-08002B2CF9AE}" pid="3" name="ICV">
    <vt:lpwstr>EE0C803336D6415F9990BF0F56D785A3</vt:lpwstr>
  </property>
  <property fmtid="{D5CDD505-2E9C-101B-9397-08002B2CF9AE}" pid="4" name="KSOProductBuildVer">
    <vt:lpwstr>2052-4.1.2.6545</vt:lpwstr>
  </property>
</Properties>
</file>